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3"/>
  </p:notesMasterIdLst>
  <p:handoutMasterIdLst>
    <p:handoutMasterId r:id="rId34"/>
  </p:handoutMasterIdLst>
  <p:sldIdLst>
    <p:sldId id="256" r:id="rId2"/>
    <p:sldId id="461" r:id="rId3"/>
    <p:sldId id="503" r:id="rId4"/>
    <p:sldId id="504" r:id="rId5"/>
    <p:sldId id="506" r:id="rId6"/>
    <p:sldId id="505" r:id="rId7"/>
    <p:sldId id="416" r:id="rId8"/>
    <p:sldId id="373" r:id="rId9"/>
    <p:sldId id="507" r:id="rId10"/>
    <p:sldId id="508" r:id="rId11"/>
    <p:sldId id="509" r:id="rId12"/>
    <p:sldId id="511" r:id="rId13"/>
    <p:sldId id="512" r:id="rId14"/>
    <p:sldId id="513" r:id="rId15"/>
    <p:sldId id="514" r:id="rId16"/>
    <p:sldId id="515" r:id="rId17"/>
    <p:sldId id="516" r:id="rId18"/>
    <p:sldId id="379" r:id="rId19"/>
    <p:sldId id="472" r:id="rId20"/>
    <p:sldId id="521" r:id="rId21"/>
    <p:sldId id="522" r:id="rId22"/>
    <p:sldId id="523" r:id="rId23"/>
    <p:sldId id="524" r:id="rId24"/>
    <p:sldId id="483" r:id="rId25"/>
    <p:sldId id="517" r:id="rId26"/>
    <p:sldId id="518" r:id="rId27"/>
    <p:sldId id="519" r:id="rId28"/>
    <p:sldId id="520" r:id="rId29"/>
    <p:sldId id="453" r:id="rId30"/>
    <p:sldId id="492" r:id="rId31"/>
    <p:sldId id="450" r:id="rId3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  <a:srgbClr val="0000FF"/>
    <a:srgbClr val="000099"/>
    <a:srgbClr val="800000"/>
    <a:srgbClr val="660066"/>
    <a:srgbClr val="00CC00"/>
    <a:srgbClr val="000066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97869" autoAdjust="0"/>
  </p:normalViewPr>
  <p:slideViewPr>
    <p:cSldViewPr>
      <p:cViewPr varScale="1">
        <p:scale>
          <a:sx n="58" d="100"/>
          <a:sy n="58" d="100"/>
        </p:scale>
        <p:origin x="68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955829-8D71-44F5-A765-8AEB20E6E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66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616D4DC-86F5-49FC-9915-EA4E7D5DC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2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4234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234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62C95-7113-4CDB-8D47-E5FF0698E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7F64D-EACE-4C55-A8FE-DE3080C49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3E4F2-C5DF-430C-B7B6-A54AFE723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04EAD-F844-4451-AB5C-57BFAFFD4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03052-6091-4A24-B842-607B504C1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3038A-8FB0-488D-9636-18E5A18E1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AB534-B1B1-4C26-A365-15D8A2F69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DA7F0-37F4-496F-8D32-506D2DF26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45CF9-EFCA-4FC7-A808-F428CFE0C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8103-287F-43D9-9AD8-373F0D1BA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FFEAE-B1C4-4F10-93D2-4DED4D277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CD8C6-5EBD-410E-8304-1DDEA602B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413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grpSp>
          <p:nvGrpSpPr>
            <p:cNvPr id="922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4131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131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2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13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B884159-1939-4C9F-BAB2-13E4706EB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4.docx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cument5.docx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6.docx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Document7.docx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Word_Document8.docx"/><Relationship Id="rId4" Type="http://schemas.openxmlformats.org/officeDocument/2006/relationships/oleObject" Target="../embeddings/oleObject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Word_Document9.docx"/><Relationship Id="rId4" Type="http://schemas.openxmlformats.org/officeDocument/2006/relationships/oleObject" Target="../embeddings/oleObject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.emf"/><Relationship Id="rId5" Type="http://schemas.openxmlformats.org/officeDocument/2006/relationships/package" Target="../embeddings/Microsoft_Word_Document10.docx"/><Relationship Id="rId4" Type="http://schemas.openxmlformats.org/officeDocument/2006/relationships/oleObject" Target="../embeddings/oleObject9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41B21B-B114-46D4-9E8D-12A438EF9D8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447800"/>
            <a:ext cx="8839200" cy="16764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Auditors Perceive Non-articulation between Financial Statements as a Source of Audit Risk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858000" cy="1600200"/>
          </a:xfrm>
        </p:spPr>
        <p:txBody>
          <a:bodyPr/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Daniel W. Collins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(University of Iowa)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Hong Xie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(University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Kentucky)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Kai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Zhu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(Shanghai University of Finance and Economics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68610" name="Picture 2" descr="http://academics.uky.edu/Gatton/Logos%20and%20Templates/JPEG%20Versions%20of%20Logos/GattonLS-2Line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381000" y="114300"/>
            <a:ext cx="3048000" cy="1181100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Hypothesis – continued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1. Non-articulation</a:t>
            </a:r>
            <a:r>
              <a:rPr lang="en-US" sz="3000" dirty="0" smtClean="0">
                <a:latin typeface="+mn-lt"/>
                <a:cs typeface="Times New Roman" pitchFamily="18" charset="0"/>
              </a:rPr>
              <a:t> between financial statements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8138" lvl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lang="en-US" sz="1000" kern="0" dirty="0" smtClean="0">
              <a:solidFill>
                <a:srgbClr val="700000"/>
              </a:solidFill>
              <a:latin typeface="+mn-lt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smtClean="0">
                <a:latin typeface="+mn-lt"/>
                <a:cs typeface="Times New Roman" pitchFamily="18" charset="0"/>
              </a:rPr>
              <a:t>The literature </a:t>
            </a:r>
            <a:r>
              <a:rPr lang="en-US" sz="26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up to this point 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shows:</a:t>
            </a:r>
          </a:p>
          <a:p>
            <a:pPr marL="973138" lvl="1" indent="-338138">
              <a:lnSpc>
                <a:spcPct val="80000"/>
              </a:lnSpc>
              <a:spcBef>
                <a:spcPct val="20000"/>
              </a:spcBef>
              <a:buSzPct val="75000"/>
              <a:buFont typeface="+mj-lt"/>
              <a:buAutoNum type="arabicParenR"/>
              <a:defRPr/>
            </a:pPr>
            <a:r>
              <a:rPr lang="en-US" sz="2200" kern="0" dirty="0" smtClean="0">
                <a:cs typeface="Times New Roman" pitchFamily="18" charset="0"/>
              </a:rPr>
              <a:t>Non-articulation is wide spread</a:t>
            </a:r>
          </a:p>
          <a:p>
            <a:pPr marL="973138" lvl="1" indent="-338138">
              <a:lnSpc>
                <a:spcPct val="80000"/>
              </a:lnSpc>
              <a:spcBef>
                <a:spcPct val="20000"/>
              </a:spcBef>
              <a:buSzPct val="75000"/>
              <a:buFont typeface="+mj-lt"/>
              <a:buAutoNum type="arabicParenR"/>
              <a:defRPr/>
            </a:pPr>
            <a:r>
              <a:rPr lang="en-US" sz="2200" kern="0" dirty="0" smtClean="0">
                <a:cs typeface="Times New Roman" pitchFamily="18" charset="0"/>
              </a:rPr>
              <a:t>Non-articulation is caused by non-articulation events or transactions</a:t>
            </a:r>
          </a:p>
          <a:p>
            <a:pPr marL="973138" lvl="1" indent="-338138">
              <a:lnSpc>
                <a:spcPct val="80000"/>
              </a:lnSpc>
              <a:spcBef>
                <a:spcPct val="20000"/>
              </a:spcBef>
              <a:buSzPct val="75000"/>
              <a:buFont typeface="+mj-lt"/>
              <a:buAutoNum type="arabicParenR"/>
              <a:defRPr/>
            </a:pPr>
            <a:r>
              <a:rPr lang="en-US" sz="2200" kern="0" dirty="0" smtClean="0">
                <a:cs typeface="Times New Roman" pitchFamily="18" charset="0"/>
              </a:rPr>
              <a:t>NARTA is particularly large in magnitude when </a:t>
            </a:r>
            <a:r>
              <a:rPr lang="en-US" sz="22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major</a:t>
            </a:r>
            <a:r>
              <a:rPr lang="en-US" sz="2200" kern="0" dirty="0" smtClean="0">
                <a:cs typeface="Times New Roman" pitchFamily="18" charset="0"/>
              </a:rPr>
              <a:t> non-articulation events (i.e., M&amp;A, divestiture, and foreign currency translations) are present, although NARTA is still present when none of the three major non-articulation events is present</a:t>
            </a:r>
            <a:endParaRPr lang="en-US" sz="2200" kern="0" dirty="0">
              <a:cs typeface="Times New Roman" pitchFamily="18" charset="0"/>
            </a:endParaRPr>
          </a:p>
          <a:p>
            <a:pPr marL="635000" lvl="1">
              <a:lnSpc>
                <a:spcPct val="80000"/>
              </a:lnSpc>
              <a:spcBef>
                <a:spcPct val="20000"/>
              </a:spcBef>
              <a:buSzPct val="75000"/>
              <a:defRPr/>
            </a:pPr>
            <a:r>
              <a:rPr lang="en-US" sz="900" kern="0" dirty="0">
                <a:cs typeface="Times New Roman" pitchFamily="18" charset="0"/>
              </a:rPr>
              <a:t> </a:t>
            </a:r>
            <a:endParaRPr lang="en-US" sz="2600" kern="0" dirty="0" smtClean="0">
              <a:latin typeface="+mn-lt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smtClean="0">
                <a:latin typeface="+mn-lt"/>
                <a:cs typeface="Times New Roman" pitchFamily="18" charset="0"/>
              </a:rPr>
              <a:t>However, the literature </a:t>
            </a:r>
            <a:r>
              <a:rPr lang="en-US" sz="2600" b="1" kern="0" dirty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up to this point 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does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not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investigate whether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NARTA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contains </a:t>
            </a:r>
            <a:r>
              <a:rPr lang="en-US" sz="26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useful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information</a:t>
            </a:r>
          </a:p>
          <a:p>
            <a:pPr marL="0" lvl="1">
              <a:lnSpc>
                <a:spcPct val="80000"/>
              </a:lnSpc>
              <a:spcBef>
                <a:spcPct val="20000"/>
              </a:spcBef>
              <a:buSzPct val="100000"/>
              <a:defRPr/>
            </a:pPr>
            <a:endParaRPr lang="en-US" sz="800" kern="0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1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Hypothesis – continued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1. Non-articulation</a:t>
            </a:r>
            <a:r>
              <a:rPr lang="en-US" sz="3000" dirty="0" smtClean="0">
                <a:latin typeface="+mn-lt"/>
                <a:cs typeface="Times New Roman" pitchFamily="18" charset="0"/>
              </a:rPr>
              <a:t> between financial statements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8138" lvl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lang="en-US" sz="1000" kern="0" dirty="0" smtClean="0">
              <a:solidFill>
                <a:srgbClr val="700000"/>
              </a:solidFill>
              <a:latin typeface="+mn-lt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smtClean="0">
                <a:latin typeface="+mn-lt"/>
                <a:cs typeface="Times New Roman" pitchFamily="18" charset="0"/>
              </a:rPr>
              <a:t>Gong et al. (2014) are the </a:t>
            </a:r>
            <a:r>
              <a:rPr lang="en-US" sz="26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first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to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conjecture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based on anecdotal evidence similar to </a:t>
            </a:r>
            <a:r>
              <a:rPr lang="en-US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Cases</a:t>
            </a:r>
            <a:r>
              <a:rPr lang="en-US" sz="2400" kern="0" dirty="0">
                <a:cs typeface="Times New Roman" pitchFamily="18" charset="0"/>
              </a:rPr>
              <a:t> 1, 2, and 3 discussed </a:t>
            </a:r>
            <a:r>
              <a:rPr lang="en-US" sz="2400" kern="0" dirty="0" smtClean="0">
                <a:cs typeface="Times New Roman" pitchFamily="18" charset="0"/>
              </a:rPr>
              <a:t>earlier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:</a:t>
            </a:r>
          </a:p>
          <a:p>
            <a:pPr marL="973138" lvl="1" indent="-338138">
              <a:lnSpc>
                <a:spcPct val="80000"/>
              </a:lnSpc>
              <a:spcBef>
                <a:spcPct val="20000"/>
              </a:spcBef>
              <a:buSzPct val="75000"/>
              <a:buFont typeface="+mj-lt"/>
              <a:buAutoNum type="arabicParenR"/>
              <a:defRPr/>
            </a:pPr>
            <a:r>
              <a:rPr lang="en-US" sz="2200" kern="0" dirty="0" smtClean="0">
                <a:cs typeface="Times New Roman" pitchFamily="18" charset="0"/>
              </a:rPr>
              <a:t>Managers can use </a:t>
            </a:r>
            <a:r>
              <a:rPr lang="en-US" sz="2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 events</a:t>
            </a:r>
            <a:r>
              <a:rPr lang="en-US" sz="2200" kern="0" dirty="0" smtClean="0">
                <a:cs typeface="Times New Roman" pitchFamily="18" charset="0"/>
              </a:rPr>
              <a:t> to </a:t>
            </a:r>
            <a:r>
              <a:rPr lang="en-US" sz="2200" b="1" kern="0" dirty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manage</a:t>
            </a:r>
            <a:r>
              <a:rPr lang="en-US" sz="2200" kern="0" dirty="0">
                <a:cs typeface="Times New Roman" pitchFamily="18" charset="0"/>
              </a:rPr>
              <a:t> </a:t>
            </a:r>
            <a:r>
              <a:rPr lang="en-US" sz="2200" kern="0" dirty="0" smtClean="0">
                <a:cs typeface="Times New Roman" pitchFamily="18" charset="0"/>
              </a:rPr>
              <a:t>(inflate or deflate) OCF</a:t>
            </a:r>
          </a:p>
          <a:p>
            <a:pPr marL="973138" lvl="1" indent="-338138">
              <a:lnSpc>
                <a:spcPct val="80000"/>
              </a:lnSpc>
              <a:spcBef>
                <a:spcPct val="20000"/>
              </a:spcBef>
              <a:buSzPct val="75000"/>
              <a:buFont typeface="+mj-lt"/>
              <a:buAutoNum type="arabicParenR"/>
              <a:defRPr/>
            </a:pPr>
            <a:r>
              <a:rPr lang="en-US" sz="2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</a:t>
            </a:r>
            <a:r>
              <a:rPr lang="en-US" sz="2200" kern="0" dirty="0" smtClean="0">
                <a:cs typeface="Times New Roman" pitchFamily="18" charset="0"/>
              </a:rPr>
              <a:t> resulting from the </a:t>
            </a:r>
            <a:r>
              <a:rPr lang="en-US" sz="22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 events</a:t>
            </a:r>
            <a:r>
              <a:rPr lang="en-US" sz="2200" kern="0" dirty="0">
                <a:cs typeface="Times New Roman" pitchFamily="18" charset="0"/>
              </a:rPr>
              <a:t> </a:t>
            </a:r>
            <a:r>
              <a:rPr lang="en-US" sz="2200" kern="0" dirty="0" smtClean="0">
                <a:cs typeface="Times New Roman" pitchFamily="18" charset="0"/>
              </a:rPr>
              <a:t>captures </a:t>
            </a:r>
            <a:r>
              <a:rPr lang="en-US" sz="22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managed</a:t>
            </a:r>
            <a:r>
              <a:rPr lang="en-US" sz="2200" kern="0" dirty="0" smtClean="0">
                <a:cs typeface="Times New Roman" pitchFamily="18" charset="0"/>
              </a:rPr>
              <a:t> portion of OCF</a:t>
            </a:r>
          </a:p>
          <a:p>
            <a:pPr marL="635000" lvl="1">
              <a:lnSpc>
                <a:spcPct val="80000"/>
              </a:lnSpc>
              <a:spcBef>
                <a:spcPct val="20000"/>
              </a:spcBef>
              <a:buSzPct val="75000"/>
              <a:defRPr/>
            </a:pPr>
            <a:r>
              <a:rPr lang="en-US" sz="900" kern="0" dirty="0" smtClean="0">
                <a:cs typeface="Times New Roman" pitchFamily="18" charset="0"/>
              </a:rPr>
              <a:t> </a:t>
            </a:r>
            <a:endParaRPr lang="en-US" sz="2600" kern="0" dirty="0" smtClean="0">
              <a:latin typeface="+mn-lt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smtClean="0">
                <a:latin typeface="+mn-lt"/>
                <a:cs typeface="Times New Roman" pitchFamily="18" charset="0"/>
              </a:rPr>
              <a:t>Their findings support the above insights</a:t>
            </a:r>
          </a:p>
          <a:p>
            <a:pPr marL="688975" lvl="1" indent="-350838">
              <a:lnSpc>
                <a:spcPct val="80000"/>
              </a:lnSpc>
              <a:spcBef>
                <a:spcPct val="20000"/>
              </a:spcBef>
              <a:buClr>
                <a:srgbClr val="700000"/>
              </a:buClr>
              <a:buSzPct val="85000"/>
              <a:buFont typeface="Wingdings" panose="05000000000000000000" pitchFamily="2" charset="2"/>
              <a:buChar char="Ø"/>
              <a:defRPr/>
            </a:pPr>
            <a:r>
              <a:rPr lang="en-US" sz="2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</a:t>
            </a:r>
            <a:r>
              <a:rPr lang="en-US" sz="2800" kern="0" dirty="0">
                <a:cs typeface="Times New Roman" pitchFamily="18" charset="0"/>
              </a:rPr>
              <a:t> </a:t>
            </a:r>
            <a:r>
              <a:rPr lang="en-US" sz="2800" kern="0" dirty="0" smtClean="0">
                <a:cs typeface="Times New Roman" pitchFamily="18" charset="0"/>
              </a:rPr>
              <a:t>captures </a:t>
            </a:r>
            <a:r>
              <a:rPr lang="en-US" sz="2800" b="1" kern="0" dirty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managed</a:t>
            </a:r>
            <a:r>
              <a:rPr lang="en-US" sz="2800" kern="0" dirty="0">
                <a:cs typeface="Times New Roman" pitchFamily="18" charset="0"/>
              </a:rPr>
              <a:t> portion of </a:t>
            </a:r>
            <a:r>
              <a:rPr lang="en-US" sz="2800" kern="0" dirty="0" smtClean="0">
                <a:cs typeface="Times New Roman" pitchFamily="18" charset="0"/>
              </a:rPr>
              <a:t>OCF and </a:t>
            </a:r>
            <a:r>
              <a:rPr lang="en-US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|NARTA| </a:t>
            </a:r>
            <a:r>
              <a:rPr lang="en-US" sz="2800" kern="0" dirty="0" smtClean="0">
                <a:cs typeface="Times New Roman" pitchFamily="18" charset="0"/>
              </a:rPr>
              <a:t>contains </a:t>
            </a:r>
            <a:r>
              <a:rPr lang="en-US" sz="28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useful</a:t>
            </a:r>
            <a:r>
              <a:rPr lang="en-US" sz="2800" kern="0" dirty="0" smtClean="0">
                <a:cs typeface="Times New Roman" pitchFamily="18" charset="0"/>
              </a:rPr>
              <a:t> information about a firm’s risk.</a:t>
            </a:r>
            <a:endParaRPr lang="en-US" sz="2600" kern="0" dirty="0" smtClean="0">
              <a:latin typeface="+mn-lt"/>
              <a:cs typeface="Times New Roman" pitchFamily="18" charset="0"/>
            </a:endParaRPr>
          </a:p>
          <a:p>
            <a:pPr marL="0" lvl="1">
              <a:lnSpc>
                <a:spcPct val="80000"/>
              </a:lnSpc>
              <a:spcBef>
                <a:spcPct val="20000"/>
              </a:spcBef>
              <a:buSzPct val="100000"/>
              <a:defRPr/>
            </a:pPr>
            <a:endParaRPr lang="en-US" sz="800" kern="0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72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Hypothesis – continued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000" dirty="0" smtClean="0">
                <a:latin typeface="+mn-lt"/>
                <a:cs typeface="Times New Roman" pitchFamily="18" charset="0"/>
              </a:rPr>
              <a:t>2. Audit risk and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auditor decisions</a:t>
            </a:r>
            <a:r>
              <a:rPr lang="en-US" sz="3000" dirty="0" smtClean="0">
                <a:latin typeface="+mn-lt"/>
                <a:cs typeface="Times New Roman" pitchFamily="18" charset="0"/>
              </a:rPr>
              <a:t>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8138" lvl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lang="en-US" sz="1000" kern="0" dirty="0" smtClean="0">
              <a:solidFill>
                <a:srgbClr val="700000"/>
              </a:solidFill>
              <a:latin typeface="+mn-lt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The audit risk model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: Audit risk = Inherent risk × Control risk </a:t>
            </a:r>
            <a:r>
              <a:rPr lang="en-US" sz="2600" kern="0" dirty="0" smtClean="0">
                <a:cs typeface="Times New Roman" pitchFamily="18" charset="0"/>
              </a:rPr>
              <a:t>× D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etection risk</a:t>
            </a:r>
            <a:endParaRPr lang="en-US" sz="2200" kern="0" dirty="0" smtClean="0">
              <a:cs typeface="Times New Roman" pitchFamily="18" charset="0"/>
            </a:endParaRPr>
          </a:p>
          <a:p>
            <a:pPr marL="635000" lvl="1">
              <a:lnSpc>
                <a:spcPct val="80000"/>
              </a:lnSpc>
              <a:spcBef>
                <a:spcPct val="20000"/>
              </a:spcBef>
              <a:buSzPct val="75000"/>
              <a:defRPr/>
            </a:pPr>
            <a:r>
              <a:rPr lang="en-US" sz="900" kern="0" dirty="0" smtClean="0">
                <a:cs typeface="Times New Roman" pitchFamily="18" charset="0"/>
              </a:rPr>
              <a:t> </a:t>
            </a:r>
            <a:endParaRPr lang="en-US" sz="2600" kern="0" dirty="0" smtClean="0">
              <a:latin typeface="+mn-lt"/>
              <a:cs typeface="Times New Roman" pitchFamily="18" charset="0"/>
            </a:endParaRPr>
          </a:p>
          <a:p>
            <a:pPr marL="688975" lvl="1" indent="-350838">
              <a:lnSpc>
                <a:spcPct val="80000"/>
              </a:lnSpc>
              <a:spcBef>
                <a:spcPct val="20000"/>
              </a:spcBef>
              <a:buClr>
                <a:srgbClr val="700000"/>
              </a:buClr>
              <a:buSzPct val="85000"/>
              <a:buFont typeface="Wingdings" panose="05000000000000000000" pitchFamily="2" charset="2"/>
              <a:buChar char="Ø"/>
              <a:defRPr/>
            </a:pPr>
            <a:r>
              <a:rPr lang="en-US" sz="28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Prediction</a:t>
            </a:r>
            <a:r>
              <a:rPr lang="en-US" sz="2800" kern="0" dirty="0" smtClean="0">
                <a:cs typeface="Times New Roman" pitchFamily="18" charset="0"/>
              </a:rPr>
              <a:t> of the audit risk model: when auditors perceive an </a:t>
            </a:r>
            <a:r>
              <a:rPr lang="en-US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increase</a:t>
            </a:r>
            <a:r>
              <a:rPr lang="en-US" sz="2800" kern="0" dirty="0" smtClean="0">
                <a:cs typeface="Times New Roman" pitchFamily="18" charset="0"/>
              </a:rPr>
              <a:t> in </a:t>
            </a:r>
            <a:r>
              <a:rPr lang="en-US" sz="28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inherent risk</a:t>
            </a:r>
            <a:r>
              <a:rPr lang="en-US" sz="2800" kern="0" dirty="0" smtClean="0">
                <a:cs typeface="Times New Roman" pitchFamily="18" charset="0"/>
              </a:rPr>
              <a:t> or </a:t>
            </a:r>
            <a:r>
              <a:rPr lang="en-US" sz="28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control risk</a:t>
            </a:r>
            <a:r>
              <a:rPr lang="en-US" sz="2800" kern="0" dirty="0" smtClean="0">
                <a:cs typeface="Times New Roman" pitchFamily="18" charset="0"/>
              </a:rPr>
              <a:t>, they must try to </a:t>
            </a:r>
            <a:r>
              <a:rPr lang="en-US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reduce</a:t>
            </a:r>
            <a:r>
              <a:rPr lang="en-US" sz="2800" kern="0" dirty="0" smtClean="0">
                <a:cs typeface="Times New Roman" pitchFamily="18" charset="0"/>
              </a:rPr>
              <a:t> </a:t>
            </a:r>
            <a:r>
              <a:rPr lang="en-US" sz="28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detection risk</a:t>
            </a:r>
            <a:r>
              <a:rPr lang="en-US" sz="2800" kern="0" dirty="0" smtClean="0">
                <a:cs typeface="Times New Roman" pitchFamily="18" charset="0"/>
              </a:rPr>
              <a:t> by doing more </a:t>
            </a:r>
            <a:r>
              <a:rPr lang="en-US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substantive testing</a:t>
            </a:r>
            <a:r>
              <a:rPr lang="en-US" sz="2800" kern="0" dirty="0" smtClean="0">
                <a:cs typeface="Times New Roman" pitchFamily="18" charset="0"/>
              </a:rPr>
              <a:t> </a:t>
            </a:r>
            <a:r>
              <a:rPr lang="en-US" sz="2800" kern="0" dirty="0" smtClean="0">
                <a:cs typeface="Times New Roman" pitchFamily="18" charset="0"/>
                <a:sym typeface="Wingdings" panose="05000000000000000000" pitchFamily="2" charset="2"/>
              </a:rPr>
              <a:t> increase audit fees to compensate for more </a:t>
            </a:r>
            <a:r>
              <a:rPr lang="en-US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anose="05000000000000000000" pitchFamily="2" charset="2"/>
              </a:rPr>
              <a:t>effort</a:t>
            </a:r>
            <a:r>
              <a:rPr lang="en-US" sz="2800" kern="0" dirty="0" smtClean="0">
                <a:cs typeface="Times New Roman" pitchFamily="18" charset="0"/>
                <a:sym typeface="Wingdings" panose="05000000000000000000" pitchFamily="2" charset="2"/>
              </a:rPr>
              <a:t> and </a:t>
            </a:r>
            <a:r>
              <a:rPr lang="en-US" sz="28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  <a:sym typeface="Wingdings" panose="05000000000000000000" pitchFamily="2" charset="2"/>
              </a:rPr>
              <a:t>risk</a:t>
            </a:r>
            <a:endParaRPr lang="en-US" sz="2600" b="1" kern="0" dirty="0" smtClean="0">
              <a:solidFill>
                <a:srgbClr val="7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marL="0" lvl="1">
              <a:lnSpc>
                <a:spcPct val="80000"/>
              </a:lnSpc>
              <a:spcBef>
                <a:spcPct val="20000"/>
              </a:spcBef>
              <a:buSzPct val="100000"/>
              <a:defRPr/>
            </a:pPr>
            <a:endParaRPr lang="en-US" sz="800" kern="0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Hypothesis – continued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000" dirty="0" smtClean="0">
                <a:latin typeface="+mn-lt"/>
                <a:cs typeface="Times New Roman" pitchFamily="18" charset="0"/>
              </a:rPr>
              <a:t>2.1 A large volume of studies support the </a:t>
            </a:r>
            <a:r>
              <a:rPr lang="en-US" sz="30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prediction</a:t>
            </a:r>
            <a:r>
              <a:rPr lang="en-US" sz="3000" dirty="0" smtClean="0">
                <a:latin typeface="+mn-lt"/>
                <a:cs typeface="Times New Roman" pitchFamily="18" charset="0"/>
              </a:rPr>
              <a:t> of the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audit risk model</a:t>
            </a:r>
            <a:r>
              <a:rPr lang="en-US" sz="3000" dirty="0" smtClean="0">
                <a:latin typeface="+mn-lt"/>
                <a:cs typeface="Times New Roman" pitchFamily="18" charset="0"/>
              </a:rPr>
              <a:t>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8138" lvl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lang="en-US" sz="1000" kern="0" dirty="0" smtClean="0">
              <a:solidFill>
                <a:srgbClr val="700000"/>
              </a:solidFill>
              <a:latin typeface="+mn-lt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smtClean="0">
                <a:latin typeface="+mn-lt"/>
                <a:cs typeface="Times New Roman" pitchFamily="18" charset="0"/>
              </a:rPr>
              <a:t>Gul and </a:t>
            </a:r>
            <a:r>
              <a:rPr lang="en-US" sz="2600" kern="0" dirty="0" err="1" smtClean="0">
                <a:latin typeface="+mn-lt"/>
                <a:cs typeface="Times New Roman" pitchFamily="18" charset="0"/>
              </a:rPr>
              <a:t>Tsui</a:t>
            </a:r>
            <a:r>
              <a:rPr lang="en-US" sz="2600" kern="0" dirty="0">
                <a:latin typeface="+mn-lt"/>
                <a:cs typeface="Times New Roman" pitchFamily="18" charset="0"/>
              </a:rPr>
              <a:t> (1998) - firms of </a:t>
            </a:r>
            <a:r>
              <a:rPr lang="en-US" sz="26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low growth with high free cash flows</a:t>
            </a:r>
            <a:r>
              <a:rPr lang="en-US" sz="2600" kern="0" dirty="0">
                <a:latin typeface="+mn-lt"/>
                <a:cs typeface="Times New Roman" pitchFamily="18" charset="0"/>
              </a:rPr>
              <a:t> are more likely to engage in non-value-maximizing 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activities </a:t>
            </a:r>
            <a:r>
              <a:rPr lang="en-US" sz="2600" kern="0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 auditors perceive higher audit risk for these firms  charge higher fees</a:t>
            </a:r>
            <a:r>
              <a:rPr lang="en-US" sz="900" kern="0" dirty="0" smtClean="0">
                <a:cs typeface="Times New Roman" pitchFamily="18" charset="0"/>
              </a:rPr>
              <a:t> </a:t>
            </a:r>
            <a:endParaRPr lang="en-US" sz="2600" kern="0" dirty="0" smtClean="0">
              <a:latin typeface="+mn-lt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err="1" smtClean="0">
                <a:latin typeface="+mn-lt"/>
                <a:cs typeface="Times New Roman" pitchFamily="18" charset="0"/>
              </a:rPr>
              <a:t>Bedard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and </a:t>
            </a:r>
            <a:r>
              <a:rPr lang="en-US" sz="2600" kern="0" dirty="0" err="1" smtClean="0">
                <a:latin typeface="+mn-lt"/>
                <a:cs typeface="Times New Roman" pitchFamily="18" charset="0"/>
              </a:rPr>
              <a:t>Johnstone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(2004) </a:t>
            </a:r>
            <a:r>
              <a:rPr lang="en-US" sz="2600" kern="0" dirty="0">
                <a:latin typeface="+mn-lt"/>
                <a:cs typeface="Times New Roman" pitchFamily="18" charset="0"/>
              </a:rPr>
              <a:t>- auditors plan </a:t>
            </a:r>
            <a:r>
              <a:rPr lang="en-US" sz="26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increased</a:t>
            </a:r>
            <a:r>
              <a:rPr lang="en-US" sz="2600" kern="0" dirty="0">
                <a:latin typeface="+mn-lt"/>
                <a:cs typeface="Times New Roman" pitchFamily="18" charset="0"/>
              </a:rPr>
              <a:t> effort and billing rates for clients with </a:t>
            </a:r>
            <a:r>
              <a:rPr lang="en-US" sz="2600" b="1" kern="0" dirty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earnings manipulation </a:t>
            </a:r>
            <a:r>
              <a:rPr lang="en-US" sz="26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risk</a:t>
            </a: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>
                <a:latin typeface="+mn-lt"/>
                <a:cs typeface="Times New Roman" pitchFamily="18" charset="0"/>
              </a:rPr>
              <a:t>Hanlon et al. (2012) - larger absolute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BTD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indicates high earnings management and low reporting quality </a:t>
            </a:r>
            <a:r>
              <a:rPr lang="en-US" sz="2600" kern="0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 auditors charge </a:t>
            </a:r>
            <a:r>
              <a:rPr lang="en-US" sz="26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  <a:sym typeface="Wingdings" panose="05000000000000000000" pitchFamily="2" charset="2"/>
              </a:rPr>
              <a:t>higher</a:t>
            </a:r>
            <a:r>
              <a:rPr lang="en-US" sz="2600" kern="0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 fees for firms with larger absolute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  <a:sym typeface="Wingdings" panose="05000000000000000000" pitchFamily="2" charset="2"/>
              </a:rPr>
              <a:t>BTD</a:t>
            </a:r>
            <a:endParaRPr lang="en-US" sz="26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Hypothesis – continued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000" dirty="0" smtClean="0">
                <a:latin typeface="+mn-lt"/>
                <a:cs typeface="Times New Roman" pitchFamily="18" charset="0"/>
              </a:rPr>
              <a:t>2.1 A large volume of studies support the </a:t>
            </a:r>
            <a:r>
              <a:rPr lang="en-US" sz="30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prediction</a:t>
            </a:r>
            <a:r>
              <a:rPr lang="en-US" sz="3000" dirty="0" smtClean="0">
                <a:latin typeface="+mn-lt"/>
                <a:cs typeface="Times New Roman" pitchFamily="18" charset="0"/>
              </a:rPr>
              <a:t> of the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audit risk model</a:t>
            </a:r>
            <a:r>
              <a:rPr lang="en-US" sz="3000" dirty="0" smtClean="0">
                <a:latin typeface="+mn-lt"/>
                <a:cs typeface="Times New Roman" pitchFamily="18" charset="0"/>
              </a:rPr>
              <a:t>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8138" lvl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lang="en-US" sz="1000" kern="0" dirty="0" smtClean="0">
              <a:solidFill>
                <a:srgbClr val="700000"/>
              </a:solidFill>
              <a:latin typeface="+mn-lt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smtClean="0">
                <a:latin typeface="+mn-lt"/>
                <a:cs typeface="Times New Roman" pitchFamily="18" charset="0"/>
              </a:rPr>
              <a:t>Hogan and Wilkins (2008) </a:t>
            </a:r>
            <a:r>
              <a:rPr lang="en-US" sz="2600" kern="0" dirty="0">
                <a:latin typeface="+mn-lt"/>
                <a:cs typeface="Times New Roman" pitchFamily="18" charset="0"/>
              </a:rPr>
              <a:t>- firms 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with internal control weakness have high control risk </a:t>
            </a:r>
            <a:r>
              <a:rPr lang="en-US" sz="2600" kern="0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 auditors charge higher fees for firms with internal control weakness</a:t>
            </a:r>
            <a:r>
              <a:rPr lang="en-US" sz="900" kern="0" dirty="0" smtClean="0">
                <a:cs typeface="Times New Roman" pitchFamily="18" charset="0"/>
              </a:rPr>
              <a:t> </a:t>
            </a:r>
            <a:endParaRPr lang="en-US" sz="2600" kern="0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Hypothesis – continued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000" dirty="0" smtClean="0">
                <a:latin typeface="+mn-lt"/>
                <a:cs typeface="Times New Roman" pitchFamily="18" charset="0"/>
              </a:rPr>
              <a:t>2.2 Auditors </a:t>
            </a:r>
            <a:r>
              <a:rPr lang="en-US" sz="3000" dirty="0">
                <a:latin typeface="+mn-lt"/>
                <a:cs typeface="Times New Roman" pitchFamily="18" charset="0"/>
              </a:rPr>
              <a:t>can also mitigate increased audit risk by issuing a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modified</a:t>
            </a:r>
            <a:r>
              <a:rPr lang="en-US" sz="3000" dirty="0">
                <a:latin typeface="+mn-lt"/>
                <a:cs typeface="Times New Roman" pitchFamily="18" charset="0"/>
              </a:rPr>
              <a:t> </a:t>
            </a:r>
            <a:r>
              <a:rPr lang="en-US" sz="3000" dirty="0" smtClean="0">
                <a:latin typeface="+mn-lt"/>
                <a:cs typeface="Times New Roman" pitchFamily="18" charset="0"/>
              </a:rPr>
              <a:t>or </a:t>
            </a:r>
            <a:r>
              <a:rPr lang="en-US" sz="30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going-concern</a:t>
            </a:r>
            <a:r>
              <a:rPr lang="en-US" sz="3000" dirty="0" smtClean="0">
                <a:latin typeface="+mn-lt"/>
                <a:cs typeface="Times New Roman" pitchFamily="18" charset="0"/>
              </a:rPr>
              <a:t> audit opinion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8138" lvl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lang="en-US" sz="1000" kern="0" dirty="0" smtClean="0">
              <a:solidFill>
                <a:srgbClr val="700000"/>
              </a:solidFill>
              <a:latin typeface="+mn-lt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err="1" smtClean="0">
                <a:latin typeface="+mn-lt"/>
                <a:cs typeface="Times New Roman" pitchFamily="18" charset="0"/>
              </a:rPr>
              <a:t>Carcello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and </a:t>
            </a:r>
            <a:r>
              <a:rPr lang="en-US" sz="2600" kern="0" dirty="0" err="1" smtClean="0">
                <a:latin typeface="+mn-lt"/>
                <a:cs typeface="Times New Roman" pitchFamily="18" charset="0"/>
              </a:rPr>
              <a:t>Palmrose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(1994) </a:t>
            </a:r>
            <a:r>
              <a:rPr lang="en-US" sz="2600" kern="0" dirty="0">
                <a:latin typeface="+mn-lt"/>
                <a:cs typeface="Times New Roman" pitchFamily="18" charset="0"/>
              </a:rPr>
              <a:t>-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MAOs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</a:t>
            </a:r>
            <a:r>
              <a:rPr lang="en-US" sz="2600" kern="0" dirty="0">
                <a:latin typeface="+mn-lt"/>
                <a:cs typeface="Times New Roman" pitchFamily="18" charset="0"/>
              </a:rPr>
              <a:t>issued prior to bankruptcy reduce both the incidence and magnitude of litigation if bankruptcy subsequently 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occurs</a:t>
            </a: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>
                <a:latin typeface="+mn-lt"/>
                <a:cs typeface="Times New Roman" pitchFamily="18" charset="0"/>
              </a:rPr>
              <a:t>Francis and Krishnan (1999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) – larger absolute accruals pose higher audit risk </a:t>
            </a:r>
            <a:r>
              <a:rPr lang="en-US" sz="2600" kern="0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 auditors lower the threshold for issuing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  <a:sym typeface="Wingdings" panose="05000000000000000000" pitchFamily="2" charset="2"/>
              </a:rPr>
              <a:t>MAOs</a:t>
            </a: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>
                <a:latin typeface="+mn-lt"/>
                <a:cs typeface="Times New Roman" pitchFamily="18" charset="0"/>
              </a:rPr>
              <a:t>Kaplan and Williams (2013) 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– issuing </a:t>
            </a:r>
            <a:r>
              <a:rPr lang="en-US" sz="26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going-concern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opinions reduces auditor litigation probability </a:t>
            </a:r>
          </a:p>
        </p:txBody>
      </p:sp>
    </p:spTree>
    <p:extLst>
      <p:ext uri="{BB962C8B-B14F-4D97-AF65-F5344CB8AC3E}">
        <p14:creationId xmlns:p14="http://schemas.microsoft.com/office/powerpoint/2010/main" val="34191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Hypothesis – continued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000" dirty="0" smtClean="0">
                <a:latin typeface="+mn-lt"/>
                <a:cs typeface="Times New Roman" pitchFamily="18" charset="0"/>
              </a:rPr>
              <a:t>3. Hypotheses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800" dirty="0" smtClean="0">
              <a:latin typeface="+mn-lt"/>
              <a:cs typeface="Times New Roman" pitchFamily="18" charset="0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3000" dirty="0" smtClean="0">
                <a:latin typeface="+mn-lt"/>
                <a:cs typeface="Times New Roman" pitchFamily="18" charset="0"/>
              </a:rPr>
              <a:t>To summarize, prior literature suggests the following: 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8138" lvl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lang="en-US" sz="1000" kern="0" dirty="0" smtClean="0">
              <a:solidFill>
                <a:srgbClr val="700000"/>
              </a:solidFill>
              <a:latin typeface="+mn-lt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NARTA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captures the </a:t>
            </a:r>
            <a:r>
              <a:rPr lang="en-US" sz="26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managed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portion of OCF</a:t>
            </a: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smtClean="0">
                <a:latin typeface="+mn-lt"/>
                <a:cs typeface="Times New Roman" pitchFamily="18" charset="0"/>
              </a:rPr>
              <a:t>Firms with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larger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absolute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NARTA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are more likely to be involved in cash flow management activities </a:t>
            </a:r>
            <a:r>
              <a:rPr lang="en-US" sz="2600" kern="0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 </a:t>
            </a:r>
            <a:r>
              <a:rPr lang="en-US" sz="26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  <a:sym typeface="Wingdings" panose="05000000000000000000" pitchFamily="2" charset="2"/>
              </a:rPr>
              <a:t>lower</a:t>
            </a:r>
            <a:r>
              <a:rPr lang="en-US" sz="2600" kern="0" dirty="0" smtClean="0">
                <a:latin typeface="+mn-lt"/>
                <a:cs typeface="Times New Roman" pitchFamily="18" charset="0"/>
                <a:sym typeface="Wingdings" panose="05000000000000000000" pitchFamily="2" charset="2"/>
              </a:rPr>
              <a:t> financial reporting quality</a:t>
            </a:r>
          </a:p>
          <a:p>
            <a:pPr marL="338138" lvl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lang="en-US" sz="800" kern="0" dirty="0" smtClean="0">
              <a:latin typeface="+mn-lt"/>
              <a:cs typeface="Times New Roman" pitchFamily="18" charset="0"/>
              <a:sym typeface="Wingdings" panose="05000000000000000000" pitchFamily="2" charset="2"/>
            </a:endParaRPr>
          </a:p>
          <a:p>
            <a:pPr marL="344488" lvl="0" indent="-344488">
              <a:lnSpc>
                <a:spcPct val="80000"/>
              </a:lnSpc>
              <a:spcBef>
                <a:spcPct val="20000"/>
              </a:spcBef>
              <a:buClr>
                <a:srgbClr val="7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3000" dirty="0">
                <a:cs typeface="Times New Roman" pitchFamily="18" charset="0"/>
              </a:rPr>
              <a:t>Hypothesis </a:t>
            </a:r>
            <a:r>
              <a:rPr lang="en-US" sz="3000" dirty="0" smtClean="0">
                <a:cs typeface="Times New Roman" pitchFamily="18" charset="0"/>
              </a:rPr>
              <a:t>1</a:t>
            </a:r>
            <a:r>
              <a:rPr lang="en-US" sz="3000" dirty="0">
                <a:cs typeface="Times New Roman" pitchFamily="18" charset="0"/>
              </a:rPr>
              <a:t>: A firm’s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financial reporting quality</a:t>
            </a:r>
            <a:r>
              <a:rPr lang="en-US" sz="3000" dirty="0">
                <a:cs typeface="Times New Roman" pitchFamily="18" charset="0"/>
              </a:rPr>
              <a:t> is </a:t>
            </a:r>
            <a:r>
              <a:rPr lang="en-US" sz="3000" b="1" dirty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negatively</a:t>
            </a:r>
            <a:r>
              <a:rPr lang="en-US" sz="3000" dirty="0">
                <a:cs typeface="Times New Roman" pitchFamily="18" charset="0"/>
              </a:rPr>
              <a:t> associated with absolute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</a:t>
            </a:r>
            <a:r>
              <a:rPr lang="en-US" sz="3000" dirty="0">
                <a:cs typeface="Times New Roman" pitchFamily="18" charset="0"/>
              </a:rPr>
              <a:t>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6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Hypothesis – continued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000" dirty="0">
                <a:cs typeface="Times New Roman" pitchFamily="18" charset="0"/>
              </a:rPr>
              <a:t>3. Hypotheses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800" dirty="0">
              <a:cs typeface="Times New Roman" pitchFamily="18" charset="0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3000" dirty="0" smtClean="0">
                <a:latin typeface="+mn-lt"/>
                <a:cs typeface="Times New Roman" pitchFamily="18" charset="0"/>
              </a:rPr>
              <a:t>Prior literature also suggests the following: 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8138" lvl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lang="en-US" sz="1000" kern="0" dirty="0" smtClean="0">
              <a:solidFill>
                <a:srgbClr val="700000"/>
              </a:solidFill>
              <a:latin typeface="+mn-lt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smtClean="0">
                <a:latin typeface="+mn-lt"/>
                <a:cs typeface="Times New Roman" pitchFamily="18" charset="0"/>
              </a:rPr>
              <a:t>Auditors respond to an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increase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in perceived audit risk by charging </a:t>
            </a:r>
            <a:r>
              <a:rPr lang="en-US" sz="26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higher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audit fees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and issuing </a:t>
            </a:r>
            <a:r>
              <a:rPr lang="en-US" sz="26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MAOs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or </a:t>
            </a:r>
            <a:r>
              <a:rPr lang="en-US" sz="26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going-concern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audit opinions</a:t>
            </a:r>
          </a:p>
          <a:p>
            <a:pPr marL="338138" lvl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lang="en-US" sz="800" kern="0" dirty="0" smtClean="0">
              <a:latin typeface="+mn-lt"/>
              <a:cs typeface="Times New Roman" pitchFamily="18" charset="0"/>
              <a:sym typeface="Wingdings" panose="05000000000000000000" pitchFamily="2" charset="2"/>
            </a:endParaRPr>
          </a:p>
          <a:p>
            <a:pPr marL="344488" lvl="0" indent="-344488">
              <a:lnSpc>
                <a:spcPct val="80000"/>
              </a:lnSpc>
              <a:spcBef>
                <a:spcPct val="20000"/>
              </a:spcBef>
              <a:buClr>
                <a:srgbClr val="7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3000" dirty="0">
                <a:cs typeface="Times New Roman" pitchFamily="18" charset="0"/>
              </a:rPr>
              <a:t>Hypothesis </a:t>
            </a:r>
            <a:r>
              <a:rPr lang="en-US" sz="3000" dirty="0" smtClean="0">
                <a:cs typeface="Times New Roman" pitchFamily="18" charset="0"/>
              </a:rPr>
              <a:t>2a</a:t>
            </a:r>
            <a:r>
              <a:rPr lang="en-US" sz="3000" dirty="0">
                <a:cs typeface="Times New Roman" pitchFamily="18" charset="0"/>
              </a:rPr>
              <a:t>: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Audit fees</a:t>
            </a:r>
            <a:r>
              <a:rPr lang="en-US" sz="3000" dirty="0">
                <a:cs typeface="Times New Roman" pitchFamily="18" charset="0"/>
              </a:rPr>
              <a:t> that a firm pays are </a:t>
            </a:r>
            <a:r>
              <a:rPr lang="en-US" sz="3000" b="1" dirty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positively</a:t>
            </a:r>
            <a:r>
              <a:rPr lang="en-US" sz="3000" dirty="0">
                <a:cs typeface="Times New Roman" pitchFamily="18" charset="0"/>
              </a:rPr>
              <a:t> associated with absolute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</a:t>
            </a:r>
            <a:r>
              <a:rPr lang="en-US" sz="3000" dirty="0" smtClean="0">
                <a:cs typeface="Times New Roman" pitchFamily="18" charset="0"/>
              </a:rPr>
              <a:t>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rgbClr val="700000"/>
              </a:buClr>
              <a:buSzPct val="100000"/>
              <a:defRPr/>
            </a:pPr>
            <a:endParaRPr lang="en-US" sz="800" dirty="0" smtClean="0">
              <a:cs typeface="Times New Roman" pitchFamily="18" charset="0"/>
            </a:endParaRPr>
          </a:p>
          <a:p>
            <a:pPr marL="344488" lvl="0" indent="-344488">
              <a:lnSpc>
                <a:spcPct val="80000"/>
              </a:lnSpc>
              <a:spcBef>
                <a:spcPct val="20000"/>
              </a:spcBef>
              <a:buClr>
                <a:srgbClr val="7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3000" dirty="0">
                <a:cs typeface="Times New Roman" pitchFamily="18" charset="0"/>
              </a:rPr>
              <a:t>Hypothesis 2b: The probability for a firm to receive a </a:t>
            </a:r>
            <a:r>
              <a:rPr lang="en-US" sz="3000" b="1" dirty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modified</a:t>
            </a:r>
            <a:r>
              <a:rPr lang="en-US" sz="3000" dirty="0">
                <a:cs typeface="Times New Roman" pitchFamily="18" charset="0"/>
              </a:rPr>
              <a:t> or </a:t>
            </a:r>
            <a:r>
              <a:rPr lang="en-US" sz="3000" b="1" dirty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going-concern</a:t>
            </a:r>
            <a:r>
              <a:rPr lang="en-US" sz="3000" dirty="0">
                <a:cs typeface="Times New Roman" pitchFamily="18" charset="0"/>
              </a:rPr>
              <a:t> audit opinion is positively associated with absolute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40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Design</a:t>
            </a: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2800" kern="0" dirty="0" smtClean="0">
                <a:latin typeface="+mn-lt"/>
              </a:rPr>
              <a:t>Measurement of </a:t>
            </a:r>
            <a:r>
              <a:rPr lang="en-US" sz="2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non-articulation amounts</a:t>
            </a:r>
            <a:endParaRPr kumimoji="0" lang="en-US" sz="28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351006"/>
              </p:ext>
            </p:extLst>
          </p:nvPr>
        </p:nvGraphicFramePr>
        <p:xfrm>
          <a:off x="695325" y="2286000"/>
          <a:ext cx="8320088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779" name="Document" r:id="rId4" imgW="6085501" imgH="1378253" progId="Word.Document.12">
                  <p:embed/>
                </p:oleObj>
              </mc:Choice>
              <mc:Fallback>
                <p:oleObj name="Document" r:id="rId4" imgW="6085501" imgH="13782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5325" y="2286000"/>
                        <a:ext cx="8320088" cy="186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Design – continued </a:t>
            </a: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Absolute NARTA </a:t>
            </a:r>
            <a:r>
              <a:rPr lang="en-US" sz="3200" kern="0" dirty="0" smtClean="0">
                <a:latin typeface="+mn-lt"/>
              </a:rPr>
              <a:t>and </a:t>
            </a:r>
            <a:r>
              <a:rPr lang="en-US" sz="32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Reporting Quality</a:t>
            </a: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endParaRPr lang="en-US" sz="800" kern="0" dirty="0" smtClean="0">
              <a:latin typeface="+mn-lt"/>
            </a:endParaRPr>
          </a:p>
          <a:p>
            <a:pPr marL="344488" marR="0" lvl="0" indent="-34448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+mj-lt"/>
              <a:buAutoNum type="arabicParenR"/>
              <a:tabLst/>
              <a:defRPr/>
            </a:pPr>
            <a:r>
              <a:rPr lang="en-US" sz="2800" kern="0" noProof="0" dirty="0" smtClean="0">
                <a:latin typeface="+mn-lt"/>
              </a:rPr>
              <a:t>SEC AAERS as a proxy for </a:t>
            </a:r>
            <a:r>
              <a:rPr lang="en-US" sz="2800" b="1" kern="0" noProof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reporting Quality </a:t>
            </a:r>
            <a:r>
              <a:rPr lang="en-US" sz="2800" kern="0" noProof="0" dirty="0" smtClean="0">
                <a:latin typeface="+mn-lt"/>
              </a:rPr>
              <a:t>following Armstrong et al. (2013)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5574268"/>
            <a:ext cx="2971800" cy="369332"/>
          </a:xfrm>
          <a:prstGeom prst="rect">
            <a:avLst/>
          </a:prstGeom>
          <a:noFill/>
          <a:ln w="22225">
            <a:solidFill>
              <a:srgbClr val="7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r>
              <a:rPr lang="en-US" baseline="-25000" dirty="0"/>
              <a:t>1</a:t>
            </a:r>
            <a:r>
              <a:rPr lang="en-US" dirty="0" smtClean="0"/>
              <a:t> &gt; 0 is consistent with H1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781710"/>
              </p:ext>
            </p:extLst>
          </p:nvPr>
        </p:nvGraphicFramePr>
        <p:xfrm>
          <a:off x="152399" y="3581400"/>
          <a:ext cx="8763001" cy="1923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97" name="Document" r:id="rId5" imgW="6095323" imgH="1338957" progId="Word.Document.12">
                  <p:embed/>
                </p:oleObj>
              </mc:Choice>
              <mc:Fallback>
                <p:oleObj name="Document" r:id="rId5" imgW="6095323" imgH="133895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399" y="3581400"/>
                        <a:ext cx="8763001" cy="1923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1828800" y="3505201"/>
            <a:ext cx="457200" cy="457199"/>
          </a:xfrm>
          <a:prstGeom prst="ellipse">
            <a:avLst/>
          </a:prstGeom>
          <a:noFill/>
          <a:ln w="28575">
            <a:solidFill>
              <a:srgbClr val="7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1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Question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pPr marL="0" lvl="0" indent="0">
              <a:lnSpc>
                <a:spcPct val="80000"/>
              </a:lnSpc>
              <a:buNone/>
              <a:defRPr/>
            </a:pPr>
            <a:r>
              <a:rPr lang="en-US" sz="3000" dirty="0" smtClean="0">
                <a:cs typeface="Times New Roman" pitchFamily="18" charset="0"/>
              </a:rPr>
              <a:t>Background…</a:t>
            </a:r>
          </a:p>
          <a:p>
            <a:pPr marL="0" lvl="0" indent="0">
              <a:lnSpc>
                <a:spcPct val="80000"/>
              </a:lnSpc>
              <a:buNone/>
              <a:defRPr/>
            </a:pPr>
            <a:endParaRPr lang="en-US" sz="1000" dirty="0" smtClean="0">
              <a:cs typeface="Times New Roman" pitchFamily="18" charset="0"/>
            </a:endParaRPr>
          </a:p>
          <a:p>
            <a:pPr lvl="0">
              <a:lnSpc>
                <a:spcPct val="80000"/>
              </a:lnSpc>
              <a:defRPr/>
            </a:pPr>
            <a:r>
              <a:rPr lang="en-US" sz="3000" dirty="0" err="1">
                <a:cs typeface="Times New Roman" pitchFamily="18" charset="0"/>
              </a:rPr>
              <a:t>Bahnson</a:t>
            </a:r>
            <a:r>
              <a:rPr lang="en-US" sz="3000" dirty="0">
                <a:cs typeface="Times New Roman" pitchFamily="18" charset="0"/>
              </a:rPr>
              <a:t> et al. </a:t>
            </a:r>
            <a:r>
              <a:rPr lang="en-US" sz="3000" dirty="0" smtClean="0">
                <a:cs typeface="Times New Roman" pitchFamily="18" charset="0"/>
              </a:rPr>
              <a:t>(1996) and </a:t>
            </a:r>
            <a:r>
              <a:rPr lang="en-US" sz="3000" dirty="0" err="1">
                <a:cs typeface="Times New Roman" pitchFamily="18" charset="0"/>
              </a:rPr>
              <a:t>Hribar</a:t>
            </a:r>
            <a:r>
              <a:rPr lang="en-US" sz="3000" dirty="0">
                <a:cs typeface="Times New Roman" pitchFamily="18" charset="0"/>
              </a:rPr>
              <a:t> and Collins </a:t>
            </a:r>
            <a:r>
              <a:rPr lang="en-US" sz="3000" dirty="0" smtClean="0">
                <a:cs typeface="Times New Roman" pitchFamily="18" charset="0"/>
              </a:rPr>
              <a:t>(2002) document the </a:t>
            </a:r>
            <a:r>
              <a:rPr lang="en-US" sz="30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prevalence</a:t>
            </a:r>
            <a:r>
              <a:rPr lang="en-US" sz="3000" dirty="0" smtClean="0">
                <a:cs typeface="Times New Roman" pitchFamily="18" charset="0"/>
              </a:rPr>
              <a:t> of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</a:t>
            </a:r>
            <a:r>
              <a:rPr lang="en-US" sz="3000" dirty="0" smtClean="0">
                <a:cs typeface="Times New Roman" pitchFamily="18" charset="0"/>
              </a:rPr>
              <a:t>, i.e.,</a:t>
            </a:r>
            <a:endParaRPr 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23888" lvl="1">
              <a:lnSpc>
                <a:spcPct val="80000"/>
              </a:lnSpc>
              <a:defRPr/>
            </a:pPr>
            <a:r>
              <a:rPr lang="en-US" sz="2400" dirty="0">
                <a:cs typeface="Times New Roman" pitchFamily="18" charset="0"/>
              </a:rPr>
              <a:t>C</a:t>
            </a:r>
            <a:r>
              <a:rPr lang="en-US" sz="2400" dirty="0" smtClean="0">
                <a:cs typeface="Times New Roman" pitchFamily="18" charset="0"/>
              </a:rPr>
              <a:t>hanges in noncash C.A. and in C.L. accounts on </a:t>
            </a:r>
            <a:r>
              <a:rPr lang="en-US" sz="24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comparative B/S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≠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their corresponding changes on the</a:t>
            </a: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statement of cash flows</a:t>
            </a:r>
            <a:endParaRPr lang="en-US" sz="2400" dirty="0" smtClean="0">
              <a:cs typeface="Times New Roman" pitchFamily="18" charset="0"/>
            </a:endParaRPr>
          </a:p>
          <a:p>
            <a:pPr marL="623888" lvl="1">
              <a:lnSpc>
                <a:spcPct val="80000"/>
              </a:lnSpc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 amounts</a:t>
            </a:r>
            <a:r>
              <a:rPr lang="en-US" sz="2400" dirty="0" smtClean="0">
                <a:cs typeface="Times New Roman" pitchFamily="18" charset="0"/>
              </a:rPr>
              <a:t>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</a:t>
            </a:r>
            <a:r>
              <a:rPr lang="en-US" sz="2400" dirty="0" smtClean="0">
                <a:cs typeface="Times New Roman" pitchFamily="18" charset="0"/>
              </a:rPr>
              <a:t>) = </a:t>
            </a:r>
            <a:r>
              <a:rPr lang="en-US" sz="2400" dirty="0">
                <a:cs typeface="Times New Roman" pitchFamily="18" charset="0"/>
              </a:rPr>
              <a:t>changes in </a:t>
            </a:r>
            <a:r>
              <a:rPr lang="en-US" sz="2400" dirty="0" smtClean="0">
                <a:cs typeface="Times New Roman" pitchFamily="18" charset="0"/>
              </a:rPr>
              <a:t>noncash C.A</a:t>
            </a:r>
            <a:r>
              <a:rPr lang="en-US" sz="2400" dirty="0">
                <a:cs typeface="Times New Roman" pitchFamily="18" charset="0"/>
              </a:rPr>
              <a:t>. and </a:t>
            </a:r>
            <a:r>
              <a:rPr lang="en-US" sz="2400" dirty="0" smtClean="0">
                <a:cs typeface="Times New Roman" pitchFamily="18" charset="0"/>
              </a:rPr>
              <a:t>in C.L</a:t>
            </a:r>
            <a:r>
              <a:rPr lang="en-US" sz="2400" dirty="0">
                <a:cs typeface="Times New Roman" pitchFamily="18" charset="0"/>
              </a:rPr>
              <a:t>. accounts on </a:t>
            </a:r>
            <a:r>
              <a:rPr lang="en-US" sz="2400" b="1" dirty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comparative B/S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–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their corresponding </a:t>
            </a:r>
            <a:r>
              <a:rPr lang="en-US" sz="2400" dirty="0">
                <a:cs typeface="Times New Roman" pitchFamily="18" charset="0"/>
              </a:rPr>
              <a:t>changes on the </a:t>
            </a:r>
            <a:r>
              <a:rPr lang="en-US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statement 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of cash flows</a:t>
            </a:r>
            <a:r>
              <a:rPr lang="en-US" sz="2400" dirty="0" smtClean="0">
                <a:cs typeface="Times New Roman" pitchFamily="18" charset="0"/>
              </a:rPr>
              <a:t>  </a:t>
            </a: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45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Design – continued </a:t>
            </a: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Absolute NARTA </a:t>
            </a:r>
            <a:r>
              <a:rPr lang="en-US" sz="3200" kern="0" dirty="0" smtClean="0">
                <a:latin typeface="+mn-lt"/>
              </a:rPr>
              <a:t>and </a:t>
            </a:r>
            <a:r>
              <a:rPr lang="en-US" sz="32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Reporting Quality</a:t>
            </a: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endParaRPr lang="en-US" sz="800" kern="0" dirty="0" smtClean="0">
              <a:latin typeface="+mn-lt"/>
            </a:endParaRPr>
          </a:p>
          <a:p>
            <a:pPr marL="344488" marR="0" lvl="0" indent="-34448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+mj-lt"/>
              <a:buAutoNum type="arabicParenR" startAt="2"/>
              <a:tabLst/>
              <a:defRPr/>
            </a:pPr>
            <a:r>
              <a:rPr lang="en-US" sz="2800" kern="0" dirty="0" smtClean="0">
                <a:latin typeface="+mn-lt"/>
              </a:rPr>
              <a:t>Accruals quality</a:t>
            </a:r>
            <a:r>
              <a:rPr lang="en-US" sz="2800" kern="0" noProof="0" dirty="0" smtClean="0">
                <a:latin typeface="+mn-lt"/>
              </a:rPr>
              <a:t> as a proxy for </a:t>
            </a:r>
            <a:r>
              <a:rPr lang="en-US" sz="2800" b="1" kern="0" noProof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reporting Quality </a:t>
            </a:r>
            <a:r>
              <a:rPr lang="en-US" sz="2800" kern="0" noProof="0" dirty="0" smtClean="0">
                <a:latin typeface="+mn-lt"/>
              </a:rPr>
              <a:t>following Butler et al. (2004)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5574268"/>
            <a:ext cx="2971800" cy="369332"/>
          </a:xfrm>
          <a:prstGeom prst="rect">
            <a:avLst/>
          </a:prstGeom>
          <a:noFill/>
          <a:ln w="22225">
            <a:solidFill>
              <a:srgbClr val="7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&gt; 0 is consistent with H1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49752"/>
              </p:ext>
            </p:extLst>
          </p:nvPr>
        </p:nvGraphicFramePr>
        <p:xfrm>
          <a:off x="76199" y="3508375"/>
          <a:ext cx="891858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3" name="Document" r:id="rId5" imgW="6095323" imgH="988175" progId="Word.Document.12">
                  <p:embed/>
                </p:oleObj>
              </mc:Choice>
              <mc:Fallback>
                <p:oleObj name="Document" r:id="rId5" imgW="6095323" imgH="9881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199" y="3508375"/>
                        <a:ext cx="8918585" cy="1444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1600200" y="3429001"/>
            <a:ext cx="457200" cy="457199"/>
          </a:xfrm>
          <a:prstGeom prst="ellipse">
            <a:avLst/>
          </a:prstGeom>
          <a:noFill/>
          <a:ln w="28575">
            <a:solidFill>
              <a:srgbClr val="7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5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Design – continued </a:t>
            </a: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Absolute NARTA </a:t>
            </a:r>
            <a:r>
              <a:rPr lang="en-US" sz="3200" kern="0" dirty="0" smtClean="0">
                <a:latin typeface="+mn-lt"/>
              </a:rPr>
              <a:t>and </a:t>
            </a:r>
            <a:r>
              <a:rPr lang="en-US" sz="32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Auditor Decisions</a:t>
            </a: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endParaRPr lang="en-US" sz="800" kern="0" dirty="0" smtClean="0">
              <a:latin typeface="+mn-lt"/>
            </a:endParaRPr>
          </a:p>
          <a:p>
            <a:pPr marL="344488" marR="0" lvl="0" indent="-34448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+mj-lt"/>
              <a:buAutoNum type="arabicParenR"/>
              <a:tabLst/>
              <a:defRPr/>
            </a:pPr>
            <a:r>
              <a:rPr lang="en-US" sz="2800" kern="0" dirty="0" smtClean="0">
                <a:latin typeface="+mn-lt"/>
              </a:rPr>
              <a:t>Audit fees following </a:t>
            </a:r>
            <a:r>
              <a:rPr lang="en-US" sz="2800" kern="0" dirty="0" err="1" smtClean="0">
                <a:latin typeface="+mn-lt"/>
              </a:rPr>
              <a:t>DeFond</a:t>
            </a:r>
            <a:r>
              <a:rPr lang="en-US" sz="2800" kern="0" dirty="0" smtClean="0">
                <a:latin typeface="+mn-lt"/>
              </a:rPr>
              <a:t> et al. (2002)</a:t>
            </a:r>
            <a:endParaRPr kumimoji="0" lang="en-US" sz="2800" i="0" u="none" strike="noStrike" kern="0" cap="none" spc="0" normalizeH="0" noProof="0" dirty="0" smtClean="0">
              <a:ln>
                <a:noFill/>
              </a:ln>
              <a:uLnTx/>
              <a:uFillTx/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5574268"/>
            <a:ext cx="3124200" cy="369332"/>
          </a:xfrm>
          <a:prstGeom prst="rect">
            <a:avLst/>
          </a:prstGeom>
          <a:noFill/>
          <a:ln w="22225">
            <a:solidFill>
              <a:srgbClr val="7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 &gt; 0 is consistent with H2a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133600" y="3048001"/>
            <a:ext cx="457200" cy="457199"/>
          </a:xfrm>
          <a:prstGeom prst="ellipse">
            <a:avLst/>
          </a:prstGeom>
          <a:noFill/>
          <a:ln w="28575">
            <a:solidFill>
              <a:srgbClr val="7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524671"/>
              </p:ext>
            </p:extLst>
          </p:nvPr>
        </p:nvGraphicFramePr>
        <p:xfrm>
          <a:off x="152400" y="3124200"/>
          <a:ext cx="8834045" cy="2450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6" name="Document" r:id="rId5" imgW="6095323" imgH="1690100" progId="Word.Document.12">
                  <p:embed/>
                </p:oleObj>
              </mc:Choice>
              <mc:Fallback>
                <p:oleObj name="Document" r:id="rId5" imgW="6095323" imgH="1690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3124200"/>
                        <a:ext cx="8834045" cy="2450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130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Design – continued </a:t>
            </a: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Absolute NARTA </a:t>
            </a:r>
            <a:r>
              <a:rPr lang="en-US" sz="3200" kern="0" dirty="0" smtClean="0">
                <a:latin typeface="+mn-lt"/>
              </a:rPr>
              <a:t>and </a:t>
            </a:r>
            <a:r>
              <a:rPr lang="en-US" sz="32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Reporting Quality</a:t>
            </a: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endParaRPr lang="en-US" sz="800" kern="0" dirty="0" smtClean="0">
              <a:latin typeface="+mn-lt"/>
            </a:endParaRPr>
          </a:p>
          <a:p>
            <a:pPr marL="344488" marR="0" lvl="0" indent="-344488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90000"/>
              <a:buFont typeface="+mj-lt"/>
              <a:buAutoNum type="arabicParenR" startAt="2"/>
              <a:tabLst/>
              <a:defRPr/>
            </a:pPr>
            <a:r>
              <a:rPr lang="en-US" sz="2800" kern="0" dirty="0" smtClean="0">
                <a:latin typeface="+mn-lt"/>
              </a:rPr>
              <a:t>MAOs or GC following </a:t>
            </a:r>
            <a:r>
              <a:rPr lang="en-US" sz="2800" kern="0" dirty="0" err="1" smtClean="0">
                <a:latin typeface="+mn-lt"/>
              </a:rPr>
              <a:t>DeFond</a:t>
            </a:r>
            <a:r>
              <a:rPr lang="en-US" sz="2800" kern="0" dirty="0" smtClean="0">
                <a:latin typeface="+mn-lt"/>
              </a:rPr>
              <a:t> et al. (2002) 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5574268"/>
            <a:ext cx="3124200" cy="369332"/>
          </a:xfrm>
          <a:prstGeom prst="rect">
            <a:avLst/>
          </a:prstGeom>
          <a:noFill/>
          <a:ln w="22225">
            <a:solidFill>
              <a:srgbClr val="7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&gt; 0 is consistent with H2b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362200" y="3048001"/>
            <a:ext cx="457200" cy="457199"/>
          </a:xfrm>
          <a:prstGeom prst="ellipse">
            <a:avLst/>
          </a:prstGeom>
          <a:noFill/>
          <a:ln w="28575">
            <a:solidFill>
              <a:srgbClr val="7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471434"/>
              </p:ext>
            </p:extLst>
          </p:nvPr>
        </p:nvGraphicFramePr>
        <p:xfrm>
          <a:off x="76200" y="3157538"/>
          <a:ext cx="8872827" cy="194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0" name="Document" r:id="rId5" imgW="6095323" imgH="1338957" progId="Word.Document.12">
                  <p:embed/>
                </p:oleObj>
              </mc:Choice>
              <mc:Fallback>
                <p:oleObj name="Document" r:id="rId5" imgW="6095323" imgH="133895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" y="3157538"/>
                        <a:ext cx="8872827" cy="1947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73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Design – continued </a:t>
            </a: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Sample selection</a:t>
            </a:r>
            <a:endParaRPr lang="en-US" sz="3200" b="1" kern="0" dirty="0" smtClean="0">
              <a:solidFill>
                <a:srgbClr val="7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endParaRPr lang="en-US" sz="800" kern="0" dirty="0" smtClean="0">
              <a:latin typeface="+mn-lt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rgbClr val="CCCC99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cs typeface="Times New Roman" pitchFamily="18" charset="0"/>
              </a:rPr>
              <a:t>Base </a:t>
            </a:r>
            <a:r>
              <a:rPr lang="en-US" sz="2600" kern="0" dirty="0" smtClean="0">
                <a:solidFill>
                  <a:srgbClr val="000000"/>
                </a:solidFill>
                <a:cs typeface="Times New Roman" pitchFamily="18" charset="0"/>
              </a:rPr>
              <a:t>sample</a:t>
            </a: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rgbClr val="CCCC99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Accruals quality sample</a:t>
            </a: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rgbClr val="CCCC99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800" kern="0" dirty="0" smtClean="0">
                <a:latin typeface="+mn-lt"/>
              </a:rPr>
              <a:t>Audit fees and going-concern sample 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09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 – Table 4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Probit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regression of AAERs on |NARTA|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68391"/>
              </p:ext>
            </p:extLst>
          </p:nvPr>
        </p:nvGraphicFramePr>
        <p:xfrm>
          <a:off x="609599" y="1673225"/>
          <a:ext cx="8084346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25" name="Document" r:id="rId5" imgW="6183307" imgH="3966038" progId="Word.Document.12">
                  <p:embed/>
                </p:oleObj>
              </mc:Choice>
              <mc:Fallback>
                <p:oleObj name="Document" r:id="rId5" imgW="6183307" imgH="39660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599" y="1673225"/>
                        <a:ext cx="8084346" cy="5184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3886200" y="2667000"/>
            <a:ext cx="1066800" cy="457200"/>
          </a:xfrm>
          <a:prstGeom prst="roundRect">
            <a:avLst/>
          </a:prstGeom>
          <a:solidFill>
            <a:srgbClr val="FFC000">
              <a:alpha val="28000"/>
            </a:srgbClr>
          </a:solidFill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38800" y="1600200"/>
            <a:ext cx="990600" cy="304800"/>
          </a:xfrm>
          <a:prstGeom prst="round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562600" y="2667000"/>
            <a:ext cx="1066800" cy="457200"/>
          </a:xfrm>
          <a:prstGeom prst="roundRect">
            <a:avLst/>
          </a:prstGeom>
          <a:solidFill>
            <a:srgbClr val="FFC000">
              <a:alpha val="28000"/>
            </a:srgbClr>
          </a:solidFill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7315200" y="2667000"/>
            <a:ext cx="1066800" cy="457200"/>
          </a:xfrm>
          <a:prstGeom prst="roundRect">
            <a:avLst/>
          </a:prstGeom>
          <a:noFill/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3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 – Table 5 OLS regression of AQ on |NARTA|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947791"/>
              </p:ext>
            </p:extLst>
          </p:nvPr>
        </p:nvGraphicFramePr>
        <p:xfrm>
          <a:off x="609600" y="1676400"/>
          <a:ext cx="795079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23" name="Document" r:id="rId5" imgW="6085501" imgH="3966038" progId="Word.Document.12">
                  <p:embed/>
                </p:oleObj>
              </mc:Choice>
              <mc:Fallback>
                <p:oleObj name="Document" r:id="rId5" imgW="6085501" imgH="39660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1676400"/>
                        <a:ext cx="795079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5562600" y="1600200"/>
            <a:ext cx="990600" cy="304800"/>
          </a:xfrm>
          <a:prstGeom prst="round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3886200" y="2667000"/>
            <a:ext cx="1066800" cy="457200"/>
          </a:xfrm>
          <a:prstGeom prst="roundRect">
            <a:avLst/>
          </a:prstGeom>
          <a:solidFill>
            <a:srgbClr val="FFC000">
              <a:alpha val="28000"/>
            </a:srgbClr>
          </a:solidFill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6400" y="2667000"/>
            <a:ext cx="1066800" cy="457200"/>
          </a:xfrm>
          <a:prstGeom prst="roundRect">
            <a:avLst/>
          </a:prstGeom>
          <a:solidFill>
            <a:srgbClr val="FFC000">
              <a:alpha val="28000"/>
            </a:srgbClr>
          </a:solidFill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7239000" y="2667000"/>
            <a:ext cx="1066800" cy="457200"/>
          </a:xfrm>
          <a:prstGeom prst="roundRect">
            <a:avLst/>
          </a:prstGeom>
          <a:solidFill>
            <a:srgbClr val="FFC000">
              <a:alpha val="28000"/>
            </a:srgbClr>
          </a:solidFill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9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 – Table 6 OLS regression of Audit fees on |NARTA|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376634"/>
              </p:ext>
            </p:extLst>
          </p:nvPr>
        </p:nvGraphicFramePr>
        <p:xfrm>
          <a:off x="609600" y="1673225"/>
          <a:ext cx="7955662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43" name="Document" r:id="rId5" imgW="6085501" imgH="3966038" progId="Word.Document.12">
                  <p:embed/>
                </p:oleObj>
              </mc:Choice>
              <mc:Fallback>
                <p:oleObj name="Document" r:id="rId5" imgW="6085501" imgH="39660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1673225"/>
                        <a:ext cx="7955662" cy="5184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5562600" y="1600200"/>
            <a:ext cx="990600" cy="304800"/>
          </a:xfrm>
          <a:prstGeom prst="round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3886200" y="2667000"/>
            <a:ext cx="1066800" cy="457200"/>
          </a:xfrm>
          <a:prstGeom prst="roundRect">
            <a:avLst/>
          </a:prstGeom>
          <a:solidFill>
            <a:srgbClr val="FFC000">
              <a:alpha val="28000"/>
            </a:srgbClr>
          </a:solidFill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6400" y="2667000"/>
            <a:ext cx="1066800" cy="457200"/>
          </a:xfrm>
          <a:prstGeom prst="roundRect">
            <a:avLst/>
          </a:prstGeom>
          <a:solidFill>
            <a:srgbClr val="FFC000">
              <a:alpha val="28000"/>
            </a:srgbClr>
          </a:solidFill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7239000" y="2667000"/>
            <a:ext cx="1066800" cy="457200"/>
          </a:xfrm>
          <a:prstGeom prst="roundRect">
            <a:avLst/>
          </a:prstGeom>
          <a:noFill/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 – Table 7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Probit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regression of MAOs on |NARTA|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326074"/>
              </p:ext>
            </p:extLst>
          </p:nvPr>
        </p:nvGraphicFramePr>
        <p:xfrm>
          <a:off x="609600" y="1673225"/>
          <a:ext cx="7955662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66" name="Document" r:id="rId5" imgW="6085501" imgH="3966038" progId="Word.Document.12">
                  <p:embed/>
                </p:oleObj>
              </mc:Choice>
              <mc:Fallback>
                <p:oleObj name="Document" r:id="rId5" imgW="6085501" imgH="39660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1673225"/>
                        <a:ext cx="7955662" cy="5184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5562600" y="1600200"/>
            <a:ext cx="990600" cy="304800"/>
          </a:xfrm>
          <a:prstGeom prst="round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3886200" y="2667000"/>
            <a:ext cx="1066800" cy="457200"/>
          </a:xfrm>
          <a:prstGeom prst="roundRect">
            <a:avLst/>
          </a:prstGeom>
          <a:solidFill>
            <a:srgbClr val="FFC000">
              <a:alpha val="28000"/>
            </a:srgbClr>
          </a:solidFill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6400" y="2667000"/>
            <a:ext cx="1066800" cy="457200"/>
          </a:xfrm>
          <a:prstGeom prst="roundRect">
            <a:avLst/>
          </a:prstGeom>
          <a:solidFill>
            <a:srgbClr val="FFC000">
              <a:alpha val="28000"/>
            </a:srgbClr>
          </a:solidFill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7162800" y="2667000"/>
            <a:ext cx="1066800" cy="457200"/>
          </a:xfrm>
          <a:prstGeom prst="roundRect">
            <a:avLst/>
          </a:prstGeom>
          <a:solidFill>
            <a:srgbClr val="FFC000">
              <a:alpha val="28000"/>
            </a:srgbClr>
          </a:solidFill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35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Findings – Table 8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Probit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regression of AAERs on |NARTA|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782230"/>
              </p:ext>
            </p:extLst>
          </p:nvPr>
        </p:nvGraphicFramePr>
        <p:xfrm>
          <a:off x="609600" y="1673225"/>
          <a:ext cx="7955662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0" name="Document" r:id="rId5" imgW="6085501" imgH="3966038" progId="Word.Document.12">
                  <p:embed/>
                </p:oleObj>
              </mc:Choice>
              <mc:Fallback>
                <p:oleObj name="Document" r:id="rId5" imgW="6085501" imgH="396603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1673225"/>
                        <a:ext cx="7955662" cy="5184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3886200" y="2667000"/>
            <a:ext cx="1066800" cy="457200"/>
          </a:xfrm>
          <a:prstGeom prst="roundRect">
            <a:avLst/>
          </a:prstGeom>
          <a:solidFill>
            <a:srgbClr val="FFC000">
              <a:alpha val="28000"/>
            </a:srgbClr>
          </a:solidFill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486400" y="2667000"/>
            <a:ext cx="1066800" cy="457200"/>
          </a:xfrm>
          <a:prstGeom prst="roundRect">
            <a:avLst/>
          </a:prstGeom>
          <a:solidFill>
            <a:srgbClr val="FFC000">
              <a:alpha val="28000"/>
            </a:srgbClr>
          </a:solidFill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7162800" y="2667000"/>
            <a:ext cx="1066800" cy="457200"/>
          </a:xfrm>
          <a:prstGeom prst="roundRect">
            <a:avLst/>
          </a:prstGeom>
          <a:solidFill>
            <a:srgbClr val="FFC000">
              <a:alpha val="28000"/>
            </a:srgbClr>
          </a:solidFill>
          <a:ln w="28575" cap="sq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562600" y="1600200"/>
            <a:ext cx="990600" cy="304800"/>
          </a:xfrm>
          <a:prstGeom prst="roundRect">
            <a:avLst/>
          </a:prstGeom>
          <a:solidFill>
            <a:srgbClr val="00B0F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8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400" kern="0" dirty="0" smtClean="0">
                <a:latin typeface="Arial (body)"/>
              </a:rPr>
              <a:t>Absolute </a:t>
            </a:r>
            <a:r>
              <a:rPr lang="en-US"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NARTA</a:t>
            </a:r>
            <a:r>
              <a:rPr lang="en-US" sz="2400" kern="0" dirty="0" smtClean="0">
                <a:latin typeface="Arial (body)"/>
              </a:rPr>
              <a:t> is </a:t>
            </a:r>
            <a:r>
              <a:rPr lang="en-US" sz="24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positively</a:t>
            </a:r>
            <a:r>
              <a:rPr lang="en-US" sz="2400" kern="0" dirty="0" smtClean="0">
                <a:latin typeface="Arial (body)"/>
              </a:rPr>
              <a:t> associated with the probability of a firm receiving AAERS.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800" kern="0" dirty="0" smtClean="0">
              <a:latin typeface="Arial (body)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Arial (body)"/>
              </a:rPr>
              <a:t>Absolute </a:t>
            </a:r>
            <a:r>
              <a:rPr lang="en-US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NARTA</a:t>
            </a:r>
            <a:r>
              <a:rPr lang="en-US" sz="2400" kern="0" dirty="0">
                <a:latin typeface="Arial (body)"/>
              </a:rPr>
              <a:t> is </a:t>
            </a:r>
            <a:r>
              <a:rPr lang="en-US" sz="24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negatively</a:t>
            </a:r>
            <a:r>
              <a:rPr lang="en-US" sz="2400" kern="0" dirty="0" smtClean="0">
                <a:latin typeface="Arial (body)"/>
              </a:rPr>
              <a:t> associated </a:t>
            </a:r>
            <a:r>
              <a:rPr lang="en-US" sz="2400" kern="0" dirty="0">
                <a:latin typeface="Arial (body)"/>
              </a:rPr>
              <a:t>with </a:t>
            </a:r>
            <a:r>
              <a:rPr lang="en-US" sz="2400" kern="0" dirty="0" smtClean="0">
                <a:latin typeface="Arial (body)"/>
              </a:rPr>
              <a:t>accruals quality.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800" kern="0" dirty="0" smtClean="0">
              <a:latin typeface="Arial (body)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400" kern="0" dirty="0" smtClean="0">
                <a:latin typeface="Arial (body)"/>
              </a:rPr>
              <a:t>Auditors charge </a:t>
            </a:r>
            <a:r>
              <a:rPr lang="en-US" sz="24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higher audit fees</a:t>
            </a:r>
            <a:r>
              <a:rPr lang="en-US" sz="2400" kern="0" dirty="0" smtClean="0">
                <a:latin typeface="Arial (body)"/>
              </a:rPr>
              <a:t> for firms with larger absolute </a:t>
            </a:r>
            <a:r>
              <a:rPr lang="en-US"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NARTA</a:t>
            </a:r>
            <a:r>
              <a:rPr lang="en-US" sz="2400" kern="0" dirty="0" smtClean="0">
                <a:latin typeface="Arial (body)"/>
              </a:rPr>
              <a:t>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800" kern="0" dirty="0" smtClean="0">
              <a:latin typeface="Arial (body)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Arial (body)"/>
              </a:rPr>
              <a:t>Auditors </a:t>
            </a:r>
            <a:r>
              <a:rPr lang="en-US" sz="2400" kern="0" dirty="0" smtClean="0">
                <a:latin typeface="Arial (body)"/>
              </a:rPr>
              <a:t>are more likely to issue </a:t>
            </a:r>
            <a:r>
              <a:rPr lang="en-US" sz="24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MAOs </a:t>
            </a:r>
            <a:r>
              <a:rPr lang="en-US" sz="2400" kern="0" dirty="0" smtClean="0">
                <a:latin typeface="Arial (body)"/>
              </a:rPr>
              <a:t>or </a:t>
            </a:r>
            <a:r>
              <a:rPr lang="en-US" sz="24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going-concern</a:t>
            </a:r>
            <a:r>
              <a:rPr lang="en-US" sz="2400" kern="0" dirty="0" smtClean="0">
                <a:latin typeface="Arial (body)"/>
              </a:rPr>
              <a:t> </a:t>
            </a:r>
            <a:r>
              <a:rPr lang="en-US" sz="2400" kern="0" dirty="0">
                <a:latin typeface="Arial (body)"/>
              </a:rPr>
              <a:t>for firms with larger absolute </a:t>
            </a:r>
            <a:r>
              <a:rPr lang="en-US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NARTA</a:t>
            </a:r>
            <a:r>
              <a:rPr lang="en-US" sz="2400" kern="0" dirty="0">
                <a:latin typeface="Arial (body)"/>
              </a:rPr>
              <a:t>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800" kern="0" dirty="0" smtClean="0">
              <a:latin typeface="Arial (body)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rgbClr val="700000"/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2400" kern="0" dirty="0" smtClean="0">
                <a:latin typeface="Arial (body)"/>
              </a:rPr>
              <a:t>Larger </a:t>
            </a:r>
            <a:r>
              <a:rPr lang="en-US" sz="2400" kern="0" dirty="0">
                <a:latin typeface="Arial (body)"/>
              </a:rPr>
              <a:t>absolute </a:t>
            </a:r>
            <a:r>
              <a:rPr lang="en-US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NARTA</a:t>
            </a:r>
            <a:r>
              <a:rPr lang="en-US" sz="2400" kern="0" dirty="0">
                <a:latin typeface="Arial (body)"/>
              </a:rPr>
              <a:t> indicates lower financial reporting quality </a:t>
            </a:r>
            <a:endParaRPr lang="en-US" sz="2400" kern="0" dirty="0" smtClean="0">
              <a:latin typeface="Arial (body)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rgbClr val="700000"/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2400" kern="0" dirty="0" smtClean="0">
                <a:latin typeface="Arial (body)"/>
              </a:rPr>
              <a:t>Auditors </a:t>
            </a:r>
            <a:r>
              <a:rPr lang="en-US" sz="2400" kern="0" dirty="0">
                <a:latin typeface="Arial (body)"/>
              </a:rPr>
              <a:t>charge higher audit fees and/or issue </a:t>
            </a:r>
            <a:r>
              <a:rPr lang="en-US" sz="2400" kern="0" dirty="0" smtClean="0">
                <a:latin typeface="Arial (body)"/>
              </a:rPr>
              <a:t>MAOs to </a:t>
            </a:r>
            <a:r>
              <a:rPr lang="en-US" sz="2400" kern="0" dirty="0">
                <a:latin typeface="Arial (body)"/>
              </a:rPr>
              <a:t>compensate for </a:t>
            </a:r>
            <a:r>
              <a:rPr lang="en-US" sz="2400" b="1" kern="0" dirty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higher audit risk</a:t>
            </a:r>
            <a:r>
              <a:rPr lang="en-US" sz="2400" kern="0" dirty="0">
                <a:latin typeface="Arial (body)"/>
              </a:rPr>
              <a:t> stemming from cash flow management as captured by </a:t>
            </a:r>
            <a:r>
              <a:rPr lang="en-US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NARTA</a:t>
            </a:r>
            <a:r>
              <a:rPr lang="en-US" sz="2400" kern="0" dirty="0">
                <a:latin typeface="Arial (body)"/>
              </a:rPr>
              <a:t>. </a:t>
            </a:r>
            <a:endParaRPr lang="en-US" sz="700" kern="0" dirty="0"/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6305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– continued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pPr lvl="0">
              <a:lnSpc>
                <a:spcPct val="80000"/>
              </a:lnSpc>
              <a:defRPr/>
            </a:pPr>
            <a:r>
              <a:rPr lang="en-US" sz="2600" dirty="0" smtClean="0">
                <a:cs typeface="Times New Roman" pitchFamily="18" charset="0"/>
              </a:rPr>
              <a:t>Why does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 </a:t>
            </a:r>
            <a:r>
              <a:rPr lang="en-US" sz="2600" dirty="0" smtClean="0">
                <a:cs typeface="Times New Roman" pitchFamily="18" charset="0"/>
              </a:rPr>
              <a:t>arise?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23888" lvl="1">
              <a:lnSpc>
                <a:spcPct val="80000"/>
              </a:lnSpc>
              <a:defRPr/>
            </a:pPr>
            <a:r>
              <a:rPr lang="en-US" sz="22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Unusual </a:t>
            </a:r>
            <a:r>
              <a:rPr lang="en-US" sz="2200" dirty="0" smtClean="0">
                <a:cs typeface="Times New Roman" pitchFamily="18" charset="0"/>
              </a:rPr>
              <a:t>transactions that are </a:t>
            </a:r>
            <a:r>
              <a:rPr lang="en-US" sz="22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non-operating</a:t>
            </a:r>
            <a:r>
              <a:rPr lang="en-US" sz="2200" dirty="0" smtClean="0">
                <a:cs typeface="Times New Roman" pitchFamily="18" charset="0"/>
              </a:rPr>
              <a:t> but affect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operating</a:t>
            </a:r>
            <a:r>
              <a:rPr lang="en-US" sz="2200" dirty="0" smtClean="0">
                <a:cs typeface="Times New Roman" pitchFamily="18" charset="0"/>
              </a:rPr>
              <a:t> accounts (hereafter,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 transactions or events</a:t>
            </a:r>
            <a:r>
              <a:rPr lang="en-US" sz="2200" dirty="0" smtClean="0">
                <a:cs typeface="Times New Roman" pitchFamily="18" charset="0"/>
              </a:rPr>
              <a:t>)</a:t>
            </a:r>
          </a:p>
          <a:p>
            <a:pPr marL="623888" lvl="1">
              <a:lnSpc>
                <a:spcPct val="80000"/>
              </a:lnSpc>
              <a:defRPr/>
            </a:pPr>
            <a:r>
              <a:rPr lang="en-US" sz="2200" dirty="0" smtClean="0">
                <a:cs typeface="Times New Roman" pitchFamily="18" charset="0"/>
              </a:rPr>
              <a:t>Case 1: Delphi Corp (</a:t>
            </a:r>
            <a:r>
              <a:rPr lang="en-US" sz="1200" dirty="0" err="1" smtClean="0">
                <a:cs typeface="Times New Roman" pitchFamily="18" charset="0"/>
              </a:rPr>
              <a:t>Mulford</a:t>
            </a:r>
            <a:r>
              <a:rPr lang="en-US" sz="1200" dirty="0" smtClean="0">
                <a:cs typeface="Times New Roman" pitchFamily="18" charset="0"/>
              </a:rPr>
              <a:t> and </a:t>
            </a:r>
            <a:r>
              <a:rPr lang="en-US" sz="1200" dirty="0" err="1" smtClean="0">
                <a:cs typeface="Times New Roman" pitchFamily="18" charset="0"/>
              </a:rPr>
              <a:t>Comiskey</a:t>
            </a:r>
            <a:r>
              <a:rPr lang="en-US" sz="1200" dirty="0" smtClean="0">
                <a:cs typeface="Times New Roman" pitchFamily="18" charset="0"/>
              </a:rPr>
              <a:t> 2005, p. 142</a:t>
            </a:r>
            <a:r>
              <a:rPr lang="en-US" sz="2200" dirty="0" smtClean="0">
                <a:cs typeface="Times New Roman" pitchFamily="18" charset="0"/>
              </a:rPr>
              <a:t>)</a:t>
            </a:r>
          </a:p>
          <a:p>
            <a:pPr marL="1089025" lvl="1" indent="-457200">
              <a:lnSpc>
                <a:spcPct val="80000"/>
              </a:lnSpc>
              <a:buAutoNum type="arabicParenBoth"/>
              <a:defRPr/>
            </a:pPr>
            <a:r>
              <a:rPr lang="en-US" sz="1800" dirty="0" smtClean="0">
                <a:cs typeface="Times New Roman" pitchFamily="18" charset="0"/>
              </a:rPr>
              <a:t>a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transaction</a:t>
            </a:r>
            <a:r>
              <a:rPr lang="en-US" sz="1800" dirty="0" smtClean="0">
                <a:cs typeface="Times New Roman" pitchFamily="18" charset="0"/>
              </a:rPr>
              <a:t>—arranging                                  for GE Capital to pay off its $287 million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A/P</a:t>
            </a:r>
            <a:r>
              <a:rPr lang="en-US" sz="1800" dirty="0" smtClean="0">
                <a:cs typeface="Times New Roman" pitchFamily="18" charset="0"/>
              </a:rPr>
              <a:t> </a:t>
            </a:r>
            <a:endParaRPr lang="en-US" sz="1800" dirty="0" smtClean="0">
              <a:solidFill>
                <a:srgbClr val="000000"/>
              </a:solidFill>
              <a:ea typeface="+mn-ea"/>
              <a:cs typeface="Times New Roman" pitchFamily="18" charset="0"/>
            </a:endParaRPr>
          </a:p>
          <a:p>
            <a:pPr marL="1089025" lvl="1" indent="-457200">
              <a:lnSpc>
                <a:spcPct val="80000"/>
              </a:lnSpc>
              <a:buAutoNum type="arabicParenBoth"/>
              <a:defRPr/>
            </a:pPr>
            <a:r>
              <a:rPr lang="en-US" sz="1800" dirty="0">
                <a:solidFill>
                  <a:srgbClr val="000000"/>
                </a:solidFill>
                <a:ea typeface="+mn-ea"/>
                <a:cs typeface="Times New Roman" pitchFamily="18" charset="0"/>
              </a:rPr>
              <a:t>OCF is artificially </a:t>
            </a:r>
            <a:r>
              <a:rPr lang="en-US" sz="18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inflated </a:t>
            </a:r>
            <a:r>
              <a:rPr lang="en-US" sz="1800" dirty="0" smtClean="0">
                <a:ea typeface="+mn-ea"/>
                <a:cs typeface="Times New Roman" pitchFamily="18" charset="0"/>
              </a:rPr>
              <a:t>by $287 million</a:t>
            </a:r>
          </a:p>
          <a:p>
            <a:pPr marL="1089025" lvl="1" indent="-457200">
              <a:lnSpc>
                <a:spcPct val="80000"/>
              </a:lnSpc>
              <a:buAutoNum type="arabicParenBoth"/>
              <a:defRPr/>
            </a:pPr>
            <a:r>
              <a:rPr lang="en-US" sz="1800" dirty="0">
                <a:cs typeface="Times New Roman" pitchFamily="18" charset="0"/>
              </a:rPr>
              <a:t>a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positive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</a:t>
            </a:r>
            <a:r>
              <a:rPr lang="en-US" sz="1800" dirty="0" smtClean="0">
                <a:cs typeface="Times New Roman" pitchFamily="18" charset="0"/>
              </a:rPr>
              <a:t> of $287 million</a:t>
            </a:r>
          </a:p>
          <a:p>
            <a:pPr marL="623888" lvl="1">
              <a:lnSpc>
                <a:spcPct val="80000"/>
              </a:lnSpc>
              <a:defRPr/>
            </a:pPr>
            <a:r>
              <a:rPr lang="en-US" sz="2200" dirty="0">
                <a:cs typeface="Times New Roman" pitchFamily="18" charset="0"/>
              </a:rPr>
              <a:t>Case </a:t>
            </a:r>
            <a:r>
              <a:rPr lang="en-US" sz="2200" dirty="0" smtClean="0">
                <a:cs typeface="Times New Roman" pitchFamily="18" charset="0"/>
              </a:rPr>
              <a:t>1(a): </a:t>
            </a:r>
            <a:r>
              <a:rPr lang="en-US" sz="2200" dirty="0">
                <a:cs typeface="Times New Roman" pitchFamily="18" charset="0"/>
              </a:rPr>
              <a:t>Delphi Corp </a:t>
            </a:r>
            <a:r>
              <a:rPr lang="en-US" sz="2200" dirty="0" smtClean="0">
                <a:cs typeface="Times New Roman" pitchFamily="18" charset="0"/>
              </a:rPr>
              <a:t>- hypothetical</a:t>
            </a:r>
            <a:endParaRPr lang="en-US" sz="2200" dirty="0">
              <a:cs typeface="Times New Roman" pitchFamily="18" charset="0"/>
            </a:endParaRPr>
          </a:p>
          <a:p>
            <a:pPr marL="1089025" lvl="1" indent="-457200">
              <a:lnSpc>
                <a:spcPct val="80000"/>
              </a:lnSpc>
              <a:buAutoNum type="arabicParenBoth"/>
              <a:defRPr/>
            </a:pPr>
            <a:r>
              <a:rPr lang="en-US" sz="1800" dirty="0">
                <a:cs typeface="Times New Roman" pitchFamily="18" charset="0"/>
              </a:rPr>
              <a:t>a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transaction</a:t>
            </a:r>
            <a:r>
              <a:rPr lang="en-US" sz="1800" dirty="0" smtClean="0">
                <a:cs typeface="Times New Roman" pitchFamily="18" charset="0"/>
              </a:rPr>
              <a:t>—transferring                                  a piece of land </a:t>
            </a:r>
            <a:r>
              <a:rPr lang="en-US" sz="1800" dirty="0">
                <a:cs typeface="Times New Roman" pitchFamily="18" charset="0"/>
              </a:rPr>
              <a:t>to </a:t>
            </a:r>
            <a:r>
              <a:rPr lang="en-US" sz="1800" dirty="0" smtClean="0">
                <a:cs typeface="Times New Roman" pitchFamily="18" charset="0"/>
              </a:rPr>
              <a:t>pay off its </a:t>
            </a:r>
            <a:r>
              <a:rPr lang="en-US" sz="1800" dirty="0">
                <a:cs typeface="Times New Roman" pitchFamily="18" charset="0"/>
              </a:rPr>
              <a:t>$287 million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A/P</a:t>
            </a:r>
            <a:endParaRPr lang="en-US" sz="1800" dirty="0">
              <a:solidFill>
                <a:srgbClr val="000000"/>
              </a:solidFill>
              <a:cs typeface="Times New Roman" pitchFamily="18" charset="0"/>
            </a:endParaRPr>
          </a:p>
          <a:p>
            <a:pPr marL="1089025" lvl="1" indent="-457200">
              <a:lnSpc>
                <a:spcPct val="80000"/>
              </a:lnSpc>
              <a:buAutoNum type="arabicParenBoth"/>
              <a:defRPr/>
            </a:pPr>
            <a:r>
              <a:rPr lang="en-US" sz="1800" dirty="0">
                <a:solidFill>
                  <a:srgbClr val="000000"/>
                </a:solidFill>
                <a:cs typeface="Times New Roman" pitchFamily="18" charset="0"/>
              </a:rPr>
              <a:t>OCF is artificially </a:t>
            </a:r>
            <a:r>
              <a:rPr lang="en-US" sz="1800" b="1" dirty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inflated </a:t>
            </a:r>
            <a:r>
              <a:rPr lang="en-US" sz="1800" dirty="0">
                <a:cs typeface="Times New Roman" pitchFamily="18" charset="0"/>
              </a:rPr>
              <a:t>by $287 million</a:t>
            </a:r>
          </a:p>
          <a:p>
            <a:pPr marL="1089025" lvl="1" indent="-457200">
              <a:lnSpc>
                <a:spcPct val="80000"/>
              </a:lnSpc>
              <a:buAutoNum type="arabicParenBoth"/>
              <a:defRPr/>
            </a:pPr>
            <a:r>
              <a:rPr lang="en-US" sz="1800" dirty="0">
                <a:cs typeface="Times New Roman" pitchFamily="18" charset="0"/>
              </a:rPr>
              <a:t>a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positive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</a:t>
            </a:r>
            <a:r>
              <a:rPr lang="en-US" sz="1800" dirty="0">
                <a:cs typeface="Times New Roman" pitchFamily="18" charset="0"/>
              </a:rPr>
              <a:t> of $287 million</a:t>
            </a:r>
          </a:p>
          <a:p>
            <a:pPr lvl="0">
              <a:lnSpc>
                <a:spcPct val="80000"/>
              </a:lnSpc>
              <a:buClr>
                <a:srgbClr val="70000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An otherwise </a:t>
            </a:r>
            <a:r>
              <a:rPr lang="en-US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financing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(Case 1) or </a:t>
            </a:r>
            <a:r>
              <a:rPr lang="en-US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investing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(Case 1(a)) cash inflows are classified as </a:t>
            </a:r>
            <a:r>
              <a:rPr lang="en-US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operating</a:t>
            </a:r>
            <a:r>
              <a:rPr lang="en-US" sz="2200" dirty="0" smtClean="0">
                <a:solidFill>
                  <a:srgbClr val="000000"/>
                </a:solidFill>
                <a:cs typeface="Times New Roman" pitchFamily="18" charset="0"/>
              </a:rPr>
              <a:t> cash inflows, thereby inflating OCF</a:t>
            </a:r>
            <a:endParaRPr lang="en-US" sz="1800" b="1" dirty="0">
              <a:solidFill>
                <a:srgbClr val="7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0" lvl="1" indent="0">
              <a:lnSpc>
                <a:spcPct val="80000"/>
              </a:lnSpc>
              <a:buNone/>
              <a:defRPr/>
            </a:pPr>
            <a:endParaRPr lang="en-US" sz="1800" dirty="0" smtClean="0">
              <a:cs typeface="Times New Roman" pitchFamily="18" charset="0"/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70" name="Picture 2" descr="Front 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590800"/>
            <a:ext cx="1981200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Research 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900" kern="0" dirty="0" smtClean="0">
                <a:latin typeface="Arial (body)"/>
              </a:rPr>
              <a:t>Relation between absolute </a:t>
            </a:r>
            <a:r>
              <a:rPr lang="en-US" sz="29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NARTA</a:t>
            </a:r>
            <a:r>
              <a:rPr lang="en-US" sz="2900" kern="0" dirty="0" smtClean="0">
                <a:latin typeface="Arial (body)"/>
              </a:rPr>
              <a:t> and properties of </a:t>
            </a:r>
            <a:r>
              <a:rPr lang="en-US" sz="29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analyst earnings forecasts </a:t>
            </a:r>
            <a:r>
              <a:rPr lang="en-US" sz="2900" kern="0" dirty="0" smtClean="0">
                <a:latin typeface="Arial (body)"/>
              </a:rPr>
              <a:t>and </a:t>
            </a:r>
            <a:r>
              <a:rPr lang="en-US" sz="29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cash flow forecasts</a:t>
            </a:r>
            <a:r>
              <a:rPr lang="en-US" sz="2900" kern="0" dirty="0" smtClean="0">
                <a:latin typeface="Arial (body)"/>
              </a:rPr>
              <a:t>.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1000" kern="0" dirty="0" smtClean="0">
              <a:latin typeface="Arial (body)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2900" kern="0" dirty="0" smtClean="0">
                <a:latin typeface="Arial (body)"/>
              </a:rPr>
              <a:t>Relation between absolute </a:t>
            </a:r>
            <a:r>
              <a:rPr lang="en-US" sz="29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NARTA</a:t>
            </a:r>
            <a:r>
              <a:rPr lang="en-US" sz="2900" kern="0" dirty="0" smtClean="0">
                <a:latin typeface="Arial (body)"/>
              </a:rPr>
              <a:t> and the </a:t>
            </a:r>
            <a:r>
              <a:rPr lang="en-US" sz="29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(body)"/>
              </a:rPr>
              <a:t>cost of equity capital</a:t>
            </a:r>
            <a:r>
              <a:rPr lang="en-US" sz="2900" kern="0" dirty="0" smtClean="0">
                <a:latin typeface="Arial (body)"/>
              </a:rPr>
              <a:t>.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1000" kern="0" dirty="0" smtClean="0">
              <a:latin typeface="Arial (body)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94157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End</a:t>
            </a: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endParaRPr lang="en-US" sz="2800" kern="0" dirty="0" smtClean="0">
              <a:latin typeface="+mn-lt"/>
            </a:endParaRP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endParaRPr lang="en-US" sz="2800" kern="0" dirty="0">
              <a:latin typeface="+mn-lt"/>
            </a:endParaRP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endParaRPr lang="en-US" sz="2800" kern="0" dirty="0" smtClean="0">
              <a:latin typeface="+mn-lt"/>
            </a:endParaRPr>
          </a:p>
          <a:p>
            <a:pPr marR="0" lvl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endParaRPr lang="en-US" sz="2800" kern="0" dirty="0" smtClean="0">
              <a:latin typeface="+mn-lt"/>
            </a:endParaRPr>
          </a:p>
          <a:p>
            <a:pPr marR="0" lvl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tabLst/>
              <a:defRPr/>
            </a:pPr>
            <a:r>
              <a:rPr lang="en-US" sz="5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34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– continued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pPr lvl="0">
              <a:lnSpc>
                <a:spcPct val="80000"/>
              </a:lnSpc>
              <a:defRPr/>
            </a:pPr>
            <a:r>
              <a:rPr lang="en-US" sz="2600" dirty="0" smtClean="0">
                <a:cs typeface="Times New Roman" pitchFamily="18" charset="0"/>
              </a:rPr>
              <a:t>Why does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 </a:t>
            </a:r>
            <a:r>
              <a:rPr lang="en-US" sz="2600" dirty="0" smtClean="0">
                <a:cs typeface="Times New Roman" pitchFamily="18" charset="0"/>
              </a:rPr>
              <a:t>arise?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23888" lvl="1">
              <a:lnSpc>
                <a:spcPct val="80000"/>
              </a:lnSpc>
              <a:defRPr/>
            </a:pPr>
            <a:r>
              <a:rPr lang="en-US" sz="2200" dirty="0" smtClean="0">
                <a:cs typeface="Times New Roman" pitchFamily="18" charset="0"/>
              </a:rPr>
              <a:t>Case 2: </a:t>
            </a:r>
            <a:r>
              <a:rPr lang="en-US" sz="2200" dirty="0" err="1" smtClean="0">
                <a:cs typeface="Times New Roman" pitchFamily="18" charset="0"/>
              </a:rPr>
              <a:t>Lesco</a:t>
            </a:r>
            <a:r>
              <a:rPr lang="en-US" sz="2200" dirty="0" smtClean="0">
                <a:cs typeface="Times New Roman" pitchFamily="18" charset="0"/>
              </a:rPr>
              <a:t> </a:t>
            </a:r>
          </a:p>
          <a:p>
            <a:pPr marL="1089025" lvl="1" indent="-457200">
              <a:lnSpc>
                <a:spcPct val="80000"/>
              </a:lnSpc>
              <a:buAutoNum type="arabicParenBoth"/>
              <a:defRPr/>
            </a:pPr>
            <a:r>
              <a:rPr lang="en-US" sz="1800" dirty="0" smtClean="0">
                <a:cs typeface="Times New Roman" pitchFamily="18" charset="0"/>
              </a:rPr>
              <a:t>a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transaction</a:t>
            </a:r>
            <a:r>
              <a:rPr lang="en-US" sz="1800" dirty="0" smtClean="0">
                <a:cs typeface="Times New Roman" pitchFamily="18" charset="0"/>
              </a:rPr>
              <a:t>—selling most </a:t>
            </a:r>
            <a:r>
              <a:rPr lang="en-US" sz="1800" dirty="0">
                <a:cs typeface="Times New Roman" pitchFamily="18" charset="0"/>
              </a:rPr>
              <a:t>of its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accounts receivable</a:t>
            </a:r>
            <a:r>
              <a:rPr lang="en-US" sz="1800" dirty="0">
                <a:cs typeface="Times New Roman" pitchFamily="18" charset="0"/>
              </a:rPr>
              <a:t> to GE Capital </a:t>
            </a:r>
            <a:endParaRPr lang="en-US" sz="1800" dirty="0" smtClean="0">
              <a:cs typeface="Times New Roman" pitchFamily="18" charset="0"/>
            </a:endParaRPr>
          </a:p>
          <a:p>
            <a:pPr marL="1089025" lvl="1" indent="-457200">
              <a:lnSpc>
                <a:spcPct val="80000"/>
              </a:lnSpc>
              <a:buAutoNum type="arabicParenBoth"/>
              <a:defRPr/>
            </a:pPr>
            <a:r>
              <a:rPr lang="en-US" sz="1800" dirty="0" smtClean="0">
                <a:cs typeface="Times New Roman" pitchFamily="18" charset="0"/>
              </a:rPr>
              <a:t>OCF is artificially </a:t>
            </a:r>
            <a:r>
              <a:rPr lang="en-US" sz="18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deflated </a:t>
            </a:r>
            <a:r>
              <a:rPr lang="en-US" sz="1800" dirty="0" smtClean="0">
                <a:cs typeface="Times New Roman" pitchFamily="18" charset="0"/>
              </a:rPr>
              <a:t>because </a:t>
            </a:r>
            <a:r>
              <a:rPr lang="en-US" sz="1800" dirty="0" err="1" smtClean="0">
                <a:cs typeface="Times New Roman" pitchFamily="18" charset="0"/>
              </a:rPr>
              <a:t>Lesco</a:t>
            </a:r>
            <a:r>
              <a:rPr lang="en-US" sz="1800" dirty="0" smtClean="0">
                <a:cs typeface="Times New Roman" pitchFamily="18" charset="0"/>
              </a:rPr>
              <a:t> reported the proceeds as financing cash flows</a:t>
            </a:r>
            <a:endParaRPr lang="en-US" sz="1800" b="1" dirty="0" smtClean="0">
              <a:solidFill>
                <a:srgbClr val="7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089025" lvl="1" indent="-457200">
              <a:lnSpc>
                <a:spcPct val="80000"/>
              </a:lnSpc>
              <a:buAutoNum type="arabicParenBoth"/>
              <a:defRPr/>
            </a:pPr>
            <a:r>
              <a:rPr lang="en-US" sz="1800" dirty="0">
                <a:cs typeface="Times New Roman" pitchFamily="18" charset="0"/>
              </a:rPr>
              <a:t>a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negative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</a:t>
            </a:r>
            <a:r>
              <a:rPr lang="en-US" sz="1800" dirty="0" smtClean="0">
                <a:cs typeface="Times New Roman" pitchFamily="18" charset="0"/>
              </a:rPr>
              <a:t> up to the amount of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A/R</a:t>
            </a:r>
            <a:r>
              <a:rPr lang="en-US" sz="1800" dirty="0" smtClean="0">
                <a:cs typeface="Times New Roman" pitchFamily="18" charset="0"/>
              </a:rPr>
              <a:t> factored </a:t>
            </a:r>
          </a:p>
          <a:p>
            <a:pPr marL="1089025" lvl="1" indent="-457200">
              <a:lnSpc>
                <a:spcPct val="80000"/>
              </a:lnSpc>
              <a:buClr>
                <a:srgbClr val="7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n-US" sz="1800" dirty="0" smtClean="0">
              <a:cs typeface="Times New Roman" pitchFamily="18" charset="0"/>
            </a:endParaRPr>
          </a:p>
          <a:p>
            <a:pPr marL="1089025" lvl="1" indent="-457200">
              <a:lnSpc>
                <a:spcPct val="80000"/>
              </a:lnSpc>
              <a:buClr>
                <a:srgbClr val="70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1800" dirty="0" smtClean="0">
                <a:cs typeface="Times New Roman" pitchFamily="18" charset="0"/>
              </a:rPr>
              <a:t>McAfee was sued and identified in a SEC AAER for multiple counts of frauds during 1989-2000, which fraudulently inflated the company’s revenues</a:t>
            </a:r>
          </a:p>
          <a:p>
            <a:pPr marL="1089025" lvl="1" indent="-457200">
              <a:lnSpc>
                <a:spcPct val="80000"/>
              </a:lnSpc>
              <a:buClr>
                <a:srgbClr val="70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1800" dirty="0" smtClean="0">
                <a:cs typeface="Times New Roman" pitchFamily="18" charset="0"/>
              </a:rPr>
              <a:t>To conceal the buildup of A/R that have little chance to be collected, McAfee sold approximately $261 million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A/R</a:t>
            </a:r>
            <a:r>
              <a:rPr lang="en-US" sz="1800" dirty="0" smtClean="0">
                <a:cs typeface="Times New Roman" pitchFamily="18" charset="0"/>
              </a:rPr>
              <a:t> to banks for cash during 1998-2000 </a:t>
            </a:r>
          </a:p>
          <a:p>
            <a:pPr marL="1089025" lvl="1" indent="-457200">
              <a:lnSpc>
                <a:spcPct val="80000"/>
              </a:lnSpc>
              <a:buClr>
                <a:srgbClr val="70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1800" dirty="0" smtClean="0">
                <a:cs typeface="Times New Roman" pitchFamily="18" charset="0"/>
              </a:rPr>
              <a:t>McAfee’s sum of absolute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</a:t>
            </a:r>
            <a:r>
              <a:rPr lang="en-US" sz="1800" dirty="0" smtClean="0">
                <a:cs typeface="Times New Roman" pitchFamily="18" charset="0"/>
              </a:rPr>
              <a:t> during 1998-2000 is $73.429 million, about 28% of the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A/R</a:t>
            </a:r>
            <a:r>
              <a:rPr lang="en-US" sz="1800" dirty="0" smtClean="0">
                <a:cs typeface="Times New Roman" pitchFamily="18" charset="0"/>
              </a:rPr>
              <a:t> sold</a:t>
            </a:r>
          </a:p>
          <a:p>
            <a:pPr marL="1089025" lvl="1" indent="-457200">
              <a:lnSpc>
                <a:spcPct val="80000"/>
              </a:lnSpc>
              <a:buClr>
                <a:srgbClr val="700000"/>
              </a:buClr>
              <a:buSzPct val="125000"/>
              <a:buFont typeface="Wingdings" panose="05000000000000000000" pitchFamily="2" charset="2"/>
              <a:buChar char="Ø"/>
              <a:defRPr/>
            </a:pPr>
            <a:r>
              <a:rPr lang="en-US" sz="1800" dirty="0" smtClean="0">
                <a:cs typeface="Times New Roman" pitchFamily="18" charset="0"/>
              </a:rPr>
              <a:t>McAfee’s attempt to conceal its frauds leaves a trail (non-articulation) that is captured by </a:t>
            </a:r>
            <a:r>
              <a:rPr lang="en-US" sz="1800" b="1" dirty="0" smtClean="0">
                <a:cs typeface="Times New Roman" pitchFamily="18" charset="0"/>
              </a:rPr>
              <a:t>NARTA</a:t>
            </a: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05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– continued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pPr lvl="0">
              <a:lnSpc>
                <a:spcPct val="80000"/>
              </a:lnSpc>
              <a:defRPr/>
            </a:pPr>
            <a:r>
              <a:rPr lang="en-US" sz="2600" dirty="0" smtClean="0">
                <a:cs typeface="Times New Roman" pitchFamily="18" charset="0"/>
              </a:rPr>
              <a:t>Why does 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 </a:t>
            </a:r>
            <a:r>
              <a:rPr lang="en-US" sz="2600" dirty="0" smtClean="0">
                <a:cs typeface="Times New Roman" pitchFamily="18" charset="0"/>
              </a:rPr>
              <a:t>arise?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23888" lvl="1">
              <a:lnSpc>
                <a:spcPct val="80000"/>
              </a:lnSpc>
              <a:defRPr/>
            </a:pPr>
            <a:r>
              <a:rPr lang="en-US" sz="2200" dirty="0" smtClean="0">
                <a:cs typeface="Times New Roman" pitchFamily="18" charset="0"/>
              </a:rPr>
              <a:t>Case 3: Apple</a:t>
            </a:r>
            <a:endParaRPr lang="en-US" sz="2200" dirty="0">
              <a:cs typeface="Times New Roman" pitchFamily="18" charset="0"/>
            </a:endParaRPr>
          </a:p>
          <a:p>
            <a:pPr marL="1089025" lvl="1" indent="-457200">
              <a:lnSpc>
                <a:spcPct val="80000"/>
              </a:lnSpc>
              <a:buAutoNum type="arabicParenBoth"/>
              <a:defRPr/>
            </a:pPr>
            <a:r>
              <a:rPr lang="en-US" sz="1800" dirty="0">
                <a:cs typeface="Times New Roman" pitchFamily="18" charset="0"/>
              </a:rPr>
              <a:t>a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transaction</a:t>
            </a:r>
            <a:r>
              <a:rPr lang="en-US" sz="1800" dirty="0" smtClean="0">
                <a:cs typeface="Times New Roman" pitchFamily="18" charset="0"/>
              </a:rPr>
              <a:t>—employee stock options accounting per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SFAS 123</a:t>
            </a:r>
            <a:r>
              <a:rPr lang="en-US" sz="1800" dirty="0" smtClean="0">
                <a:cs typeface="Times New Roman" pitchFamily="18" charset="0"/>
              </a:rPr>
              <a:t> or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APB 25</a:t>
            </a:r>
            <a:r>
              <a:rPr lang="en-US" sz="1800" dirty="0" smtClean="0">
                <a:cs typeface="Times New Roman" pitchFamily="18" charset="0"/>
              </a:rPr>
              <a:t> engenders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</a:t>
            </a:r>
            <a:r>
              <a:rPr lang="en-US" sz="1800" dirty="0" smtClean="0">
                <a:cs typeface="Times New Roman" pitchFamily="18" charset="0"/>
              </a:rPr>
              <a:t> because </a:t>
            </a:r>
            <a:r>
              <a:rPr 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tax benefit </a:t>
            </a:r>
            <a:r>
              <a:rPr lang="en-US" sz="1800" dirty="0" smtClean="0">
                <a:cs typeface="Times New Roman" pitchFamily="18" charset="0"/>
              </a:rPr>
              <a:t>reduces Income Taxes Payable on B/S but is credited to APIC (Additional Paid-in Capital)</a:t>
            </a:r>
            <a:endParaRPr lang="en-US" sz="1800" dirty="0">
              <a:cs typeface="Times New Roman" pitchFamily="18" charset="0"/>
            </a:endParaRPr>
          </a:p>
          <a:p>
            <a:pPr marL="1089025" lvl="1" indent="-457200">
              <a:lnSpc>
                <a:spcPct val="80000"/>
              </a:lnSpc>
              <a:buAutoNum type="arabicParenBoth"/>
              <a:defRPr/>
            </a:pPr>
            <a:r>
              <a:rPr lang="en-US" sz="1800" dirty="0">
                <a:cs typeface="Times New Roman" pitchFamily="18" charset="0"/>
              </a:rPr>
              <a:t>OCF is artificially </a:t>
            </a:r>
            <a:r>
              <a:rPr lang="en-US" sz="18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inflated </a:t>
            </a:r>
            <a:r>
              <a:rPr lang="en-US" sz="1800" dirty="0">
                <a:cs typeface="Times New Roman" pitchFamily="18" charset="0"/>
              </a:rPr>
              <a:t>because </a:t>
            </a:r>
            <a:r>
              <a:rPr lang="en-US" sz="1800" dirty="0" smtClean="0">
                <a:cs typeface="Times New Roman" pitchFamily="18" charset="0"/>
              </a:rPr>
              <a:t>most firms report </a:t>
            </a:r>
            <a:r>
              <a:rPr 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tax benefit</a:t>
            </a:r>
            <a:r>
              <a:rPr lang="en-US" sz="1800" dirty="0" smtClean="0">
                <a:cs typeface="Times New Roman" pitchFamily="18" charset="0"/>
              </a:rPr>
              <a:t> as part of OCF. Unlike other components of OCF, </a:t>
            </a:r>
            <a:r>
              <a:rPr lang="en-US" sz="1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tax benefit</a:t>
            </a:r>
            <a:r>
              <a:rPr lang="en-US" sz="1800" dirty="0" smtClean="0">
                <a:cs typeface="Times New Roman" pitchFamily="18" charset="0"/>
              </a:rPr>
              <a:t> is unlikely to recur (Siegel 2006; </a:t>
            </a:r>
            <a:r>
              <a:rPr lang="en-US" sz="1800" dirty="0" err="1" smtClean="0">
                <a:cs typeface="Times New Roman" pitchFamily="18" charset="0"/>
              </a:rPr>
              <a:t>Hribar</a:t>
            </a:r>
            <a:r>
              <a:rPr lang="en-US" sz="1800" dirty="0" smtClean="0">
                <a:cs typeface="Times New Roman" pitchFamily="18" charset="0"/>
              </a:rPr>
              <a:t> and Nichols 2007)</a:t>
            </a:r>
            <a:endParaRPr lang="en-US" sz="1800" b="1" dirty="0">
              <a:solidFill>
                <a:srgbClr val="7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089025" lvl="1" indent="-457200">
              <a:lnSpc>
                <a:spcPct val="80000"/>
              </a:lnSpc>
              <a:buAutoNum type="arabicParenBoth"/>
              <a:defRPr/>
            </a:pPr>
            <a:r>
              <a:rPr lang="en-US" sz="1800" dirty="0">
                <a:cs typeface="Times New Roman" pitchFamily="18" charset="0"/>
              </a:rPr>
              <a:t>a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positive</a:t>
            </a:r>
            <a:r>
              <a:rPr lang="en-US" sz="1800" dirty="0" smtClean="0">
                <a:cs typeface="Times New Roman" pitchFamily="18" charset="0"/>
              </a:rPr>
              <a:t> </a:t>
            </a: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smtClean="0">
                <a:cs typeface="Times New Roman" pitchFamily="18" charset="0"/>
              </a:rPr>
              <a:t>equal to </a:t>
            </a:r>
            <a:r>
              <a:rPr 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tax benefit </a:t>
            </a:r>
            <a:r>
              <a:rPr lang="en-US" sz="1800" dirty="0" smtClean="0">
                <a:cs typeface="Times New Roman" pitchFamily="18" charset="0"/>
              </a:rPr>
              <a:t> </a:t>
            </a:r>
          </a:p>
          <a:p>
            <a:pPr marL="1081088" lvl="1" indent="-449263">
              <a:lnSpc>
                <a:spcPct val="80000"/>
              </a:lnSpc>
              <a:buClr>
                <a:srgbClr val="70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cs typeface="Times New Roman" pitchFamily="18" charset="0"/>
              </a:rPr>
              <a:t>Apple was sued and identified in a SEC AAER for misreporting </a:t>
            </a:r>
            <a:r>
              <a:rPr lang="en-US" sz="1800" dirty="0" smtClean="0">
                <a:cs typeface="Times New Roman" pitchFamily="18" charset="0"/>
              </a:rPr>
              <a:t>in 2001 and 2002 related </a:t>
            </a:r>
            <a:r>
              <a:rPr lang="en-US" sz="1800" dirty="0">
                <a:cs typeface="Times New Roman" pitchFamily="18" charset="0"/>
              </a:rPr>
              <a:t>to </a:t>
            </a:r>
            <a:r>
              <a:rPr lang="en-US" sz="1800" b="1" dirty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backdating</a:t>
            </a:r>
            <a:r>
              <a:rPr lang="en-US" sz="1800" dirty="0">
                <a:cs typeface="Times New Roman" pitchFamily="18" charset="0"/>
              </a:rPr>
              <a:t> of stock options awarded to Steve </a:t>
            </a:r>
            <a:r>
              <a:rPr lang="en-US" sz="1800" dirty="0" smtClean="0">
                <a:cs typeface="Times New Roman" pitchFamily="18" charset="0"/>
              </a:rPr>
              <a:t>Jobs</a:t>
            </a:r>
          </a:p>
          <a:p>
            <a:pPr marL="1081088" lvl="1" indent="-449263">
              <a:lnSpc>
                <a:spcPct val="80000"/>
              </a:lnSpc>
              <a:buClr>
                <a:srgbClr val="700000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en-US" sz="1800" dirty="0" smtClean="0">
                <a:cs typeface="Times New Roman" pitchFamily="18" charset="0"/>
              </a:rPr>
              <a:t>Apple’s tax benefit from stock option exercise in 2002 = </a:t>
            </a:r>
            <a:r>
              <a:rPr lang="en-US" sz="18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$28</a:t>
            </a:r>
            <a:r>
              <a:rPr lang="en-US" sz="1800" dirty="0" smtClean="0">
                <a:cs typeface="Times New Roman" pitchFamily="18" charset="0"/>
              </a:rPr>
              <a:t> million and its NARTA =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$15</a:t>
            </a:r>
            <a:r>
              <a:rPr lang="en-US" sz="1800" dirty="0" smtClean="0">
                <a:cs typeface="Times New Roman" pitchFamily="18" charset="0"/>
              </a:rPr>
              <a:t> million (using current accounts only) or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$25</a:t>
            </a:r>
            <a:r>
              <a:rPr lang="en-US" sz="1800" dirty="0" smtClean="0">
                <a:cs typeface="Times New Roman" pitchFamily="18" charset="0"/>
              </a:rPr>
              <a:t> million (using current accounts + noncurrent accounts shown in the operating section of Apple’s SCF)</a:t>
            </a:r>
          </a:p>
          <a:p>
            <a:pPr marL="1081088" lvl="1" indent="-449263">
              <a:lnSpc>
                <a:spcPct val="80000"/>
              </a:lnSpc>
              <a:buClr>
                <a:srgbClr val="700000"/>
              </a:buClr>
              <a:buSzPct val="125000"/>
              <a:buFont typeface="Wingdings" panose="05000000000000000000" pitchFamily="2" charset="2"/>
              <a:buChar char="Ø"/>
              <a:defRPr/>
            </a:pPr>
            <a:r>
              <a:rPr lang="en-US" sz="1800" dirty="0" smtClean="0">
                <a:cs typeface="Times New Roman" pitchFamily="18" charset="0"/>
              </a:rPr>
              <a:t>Apple’s backdating results in non-articulation and thus can be captured by </a:t>
            </a:r>
            <a:r>
              <a:rPr lang="en-US" sz="1800" b="1" dirty="0" smtClean="0">
                <a:cs typeface="Times New Roman" pitchFamily="18" charset="0"/>
              </a:rPr>
              <a:t>NARTA</a:t>
            </a:r>
            <a:r>
              <a:rPr lang="en-US" sz="1800" dirty="0" smtClean="0">
                <a:cs typeface="Times New Roman" pitchFamily="18" charset="0"/>
              </a:rPr>
              <a:t> </a:t>
            </a:r>
            <a:endParaRPr lang="en-US" sz="1800" dirty="0">
              <a:cs typeface="Times New Roman" pitchFamily="18" charset="0"/>
            </a:endParaRPr>
          </a:p>
          <a:p>
            <a:pPr marL="685800" lvl="0">
              <a:lnSpc>
                <a:spcPct val="80000"/>
              </a:lnSpc>
              <a:buClr>
                <a:srgbClr val="7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n-US" sz="22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975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– continued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pPr lvl="0">
              <a:lnSpc>
                <a:spcPct val="80000"/>
              </a:lnSpc>
              <a:defRPr/>
            </a:pPr>
            <a:r>
              <a:rPr lang="en-US" sz="2600" dirty="0" smtClean="0">
                <a:cs typeface="Times New Roman" pitchFamily="18" charset="0"/>
              </a:rPr>
              <a:t>What’s the </a:t>
            </a:r>
            <a:r>
              <a:rPr lang="en-US" sz="26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punch line</a:t>
            </a:r>
            <a:r>
              <a:rPr lang="en-US" sz="2600" dirty="0" smtClean="0">
                <a:cs typeface="Times New Roman" pitchFamily="18" charset="0"/>
              </a:rPr>
              <a:t>?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23888" lvl="1">
              <a:lnSpc>
                <a:spcPct val="80000"/>
              </a:lnSpc>
              <a:defRPr/>
            </a:pPr>
            <a:r>
              <a:rPr lang="en-US" sz="2200" dirty="0" smtClean="0">
                <a:cs typeface="Times New Roman" pitchFamily="18" charset="0"/>
              </a:rPr>
              <a:t>As </a:t>
            </a:r>
            <a:r>
              <a:rPr lang="en-US" sz="2200" dirty="0">
                <a:cs typeface="Times New Roman" pitchFamily="18" charset="0"/>
              </a:rPr>
              <a:t>long as a cash flow management technique results in 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</a:t>
            </a:r>
            <a:r>
              <a:rPr lang="en-US" sz="2200" dirty="0">
                <a:cs typeface="Times New Roman" pitchFamily="18" charset="0"/>
              </a:rPr>
              <a:t>, that cash flow management technique can be captured by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</a:t>
            </a:r>
            <a:r>
              <a:rPr lang="en-US" sz="2200" dirty="0" smtClean="0">
                <a:cs typeface="Times New Roman" pitchFamily="18" charset="0"/>
              </a:rPr>
              <a:t> </a:t>
            </a:r>
          </a:p>
          <a:p>
            <a:pPr marL="623888" lvl="1">
              <a:lnSpc>
                <a:spcPct val="8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NARTA </a:t>
            </a:r>
            <a:r>
              <a:rPr lang="en-US" sz="2200" dirty="0" smtClean="0">
                <a:cs typeface="Times New Roman" pitchFamily="18" charset="0"/>
              </a:rPr>
              <a:t>appears to be a </a:t>
            </a:r>
            <a:r>
              <a:rPr lang="en-US" sz="22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nature</a:t>
            </a:r>
            <a:r>
              <a:rPr lang="en-US" sz="2200" dirty="0" smtClean="0">
                <a:cs typeface="Times New Roman" pitchFamily="18" charset="0"/>
              </a:rPr>
              <a:t> measure of the amount of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managed</a:t>
            </a:r>
            <a:r>
              <a:rPr lang="en-US" sz="2200" dirty="0">
                <a:cs typeface="Times New Roman" pitchFamily="18" charset="0"/>
              </a:rPr>
              <a:t> OCF </a:t>
            </a:r>
          </a:p>
          <a:p>
            <a:pPr marL="631825" lvl="1" indent="0">
              <a:lnSpc>
                <a:spcPct val="80000"/>
              </a:lnSpc>
              <a:buNone/>
              <a:defRPr/>
            </a:pPr>
            <a:endParaRPr lang="en-US" sz="1800" b="1" dirty="0" smtClean="0">
              <a:solidFill>
                <a:srgbClr val="7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10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Question – continued  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30725"/>
          </a:xfrm>
        </p:spPr>
        <p:txBody>
          <a:bodyPr/>
          <a:lstStyle/>
          <a:p>
            <a:pPr lvl="0">
              <a:lnSpc>
                <a:spcPct val="80000"/>
              </a:lnSpc>
              <a:defRPr/>
            </a:pPr>
            <a:r>
              <a:rPr lang="en-US" sz="3600" dirty="0" smtClean="0">
                <a:cs typeface="Times New Roman" pitchFamily="18" charset="0"/>
              </a:rPr>
              <a:t>Do auditors perceive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 </a:t>
            </a:r>
            <a:r>
              <a:rPr lang="en-US" sz="3600" dirty="0" smtClean="0">
                <a:cs typeface="Times New Roman" pitchFamily="18" charset="0"/>
              </a:rPr>
              <a:t>as a source of </a:t>
            </a:r>
            <a:r>
              <a:rPr lang="en-US" sz="3600" b="1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audit risk</a:t>
            </a:r>
            <a:r>
              <a:rPr lang="en-US" sz="3600" dirty="0" smtClean="0">
                <a:cs typeface="Times New Roman" pitchFamily="18" charset="0"/>
              </a:rPr>
              <a:t>? </a:t>
            </a:r>
          </a:p>
          <a:p>
            <a:pPr lvl="0">
              <a:lnSpc>
                <a:spcPct val="80000"/>
              </a:lnSpc>
              <a:defRPr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n-US" sz="1200" dirty="0" smtClean="0"/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894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Hypothesis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1. Non-articulation</a:t>
            </a:r>
            <a:r>
              <a:rPr lang="en-US" sz="3000" dirty="0" smtClean="0">
                <a:latin typeface="+mn-lt"/>
                <a:cs typeface="Times New Roman" pitchFamily="18" charset="0"/>
              </a:rPr>
              <a:t> between financial statements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err="1">
                <a:latin typeface="+mn-lt"/>
                <a:cs typeface="Times New Roman" pitchFamily="18" charset="0"/>
              </a:rPr>
              <a:t>Drtina</a:t>
            </a:r>
            <a:r>
              <a:rPr lang="en-US" sz="2600" kern="0" dirty="0">
                <a:latin typeface="+mn-lt"/>
                <a:cs typeface="Times New Roman" pitchFamily="18" charset="0"/>
              </a:rPr>
              <a:t> and </a:t>
            </a:r>
            <a:r>
              <a:rPr lang="en-US" sz="2600" kern="0" dirty="0" err="1">
                <a:latin typeface="+mn-lt"/>
                <a:cs typeface="Times New Roman" pitchFamily="18" charset="0"/>
              </a:rPr>
              <a:t>Largay</a:t>
            </a:r>
            <a:r>
              <a:rPr lang="en-US" sz="2600" kern="0" dirty="0">
                <a:latin typeface="+mn-lt"/>
                <a:cs typeface="Times New Roman" pitchFamily="18" charset="0"/>
              </a:rPr>
              <a:t> (1985) 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– many events lead to non-articulation, including the changes in the reporting entity (i.e.,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M&amp;A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and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divestiture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) </a:t>
            </a: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err="1">
                <a:latin typeface="+mn-lt"/>
                <a:cs typeface="Times New Roman" pitchFamily="18" charset="0"/>
              </a:rPr>
              <a:t>Huefner</a:t>
            </a:r>
            <a:r>
              <a:rPr lang="en-US" sz="2600" kern="0" dirty="0">
                <a:latin typeface="+mn-lt"/>
                <a:cs typeface="Times New Roman" pitchFamily="18" charset="0"/>
              </a:rPr>
              <a:t> et al. (1989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) –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foreign currency translation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gains or losses lead to non-articulation</a:t>
            </a:r>
            <a:endParaRPr lang="en-US" sz="2600" kern="0" dirty="0">
              <a:latin typeface="+mn-lt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err="1" smtClean="0">
                <a:latin typeface="+mn-lt"/>
                <a:cs typeface="Times New Roman" pitchFamily="18" charset="0"/>
              </a:rPr>
              <a:t>Bahnson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et al. (1996) – 75% of their large sample of </a:t>
            </a:r>
            <a:r>
              <a:rPr lang="en-US" sz="2600" kern="0" dirty="0" err="1" smtClean="0">
                <a:latin typeface="+mn-lt"/>
                <a:cs typeface="Times New Roman" pitchFamily="18" charset="0"/>
              </a:rPr>
              <a:t>Compustat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firms report non-articulated changes between comparative B/S and statement of cash flows (SCF).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A538AB-B27A-49F4-812C-4227F561700C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 and Hypothesis – continued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http://academics.uky.edu/Gatton/Logos%20and%20Templates/JPEG%20Versions%20of%20Logos/Gatton_Seal_black.jp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15000" contrast="-10000"/>
          </a:blip>
          <a:srcRect/>
          <a:stretch>
            <a:fillRect/>
          </a:stretch>
        </p:blipFill>
        <p:spPr bwMode="auto">
          <a:xfrm>
            <a:off x="0" y="548640"/>
            <a:ext cx="590550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1. Non-articulation</a:t>
            </a:r>
            <a:r>
              <a:rPr lang="en-US" sz="3000" dirty="0" smtClean="0">
                <a:latin typeface="+mn-lt"/>
                <a:cs typeface="Times New Roman" pitchFamily="18" charset="0"/>
              </a:rPr>
              <a:t> between financial statements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38138" lvl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defRPr/>
            </a:pPr>
            <a:endParaRPr lang="en-US" sz="1000" kern="0" dirty="0" smtClean="0">
              <a:solidFill>
                <a:srgbClr val="700000"/>
              </a:solidFill>
              <a:latin typeface="+mn-lt"/>
              <a:cs typeface="Times New Roman" pitchFamily="18" charset="0"/>
            </a:endParaRP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err="1" smtClean="0">
                <a:latin typeface="+mn-lt"/>
                <a:cs typeface="Times New Roman" pitchFamily="18" charset="0"/>
              </a:rPr>
              <a:t>Hribar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and Collins (2002) – accruals estimated using the B/S approach (</a:t>
            </a:r>
            <a:r>
              <a:rPr lang="en-US" sz="26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ACC</a:t>
            </a:r>
            <a:r>
              <a:rPr lang="en-US" sz="2600" b="1" kern="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bs</a:t>
            </a:r>
            <a:r>
              <a:rPr lang="en-US" sz="2600" kern="0" dirty="0">
                <a:latin typeface="+mn-lt"/>
                <a:cs typeface="Times New Roman" pitchFamily="18" charset="0"/>
              </a:rPr>
              <a:t>)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≠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</a:t>
            </a:r>
            <a:r>
              <a:rPr lang="en-US" sz="2600" kern="0" dirty="0">
                <a:cs typeface="Times New Roman" pitchFamily="18" charset="0"/>
              </a:rPr>
              <a:t>accruals estimated using the </a:t>
            </a:r>
            <a:r>
              <a:rPr lang="en-US" sz="2600" kern="0" dirty="0" smtClean="0">
                <a:cs typeface="Times New Roman" pitchFamily="18" charset="0"/>
              </a:rPr>
              <a:t>SCF </a:t>
            </a:r>
            <a:r>
              <a:rPr lang="en-US" sz="2600" kern="0" dirty="0">
                <a:cs typeface="Times New Roman" pitchFamily="18" charset="0"/>
              </a:rPr>
              <a:t>approach (</a:t>
            </a:r>
            <a:r>
              <a:rPr lang="en-US" sz="26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ACC</a:t>
            </a:r>
            <a:r>
              <a:rPr lang="en-US" sz="2600" b="1" kern="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cf</a:t>
            </a:r>
            <a:r>
              <a:rPr lang="en-US" sz="2600" kern="0" dirty="0" smtClean="0">
                <a:cs typeface="Times New Roman" pitchFamily="18" charset="0"/>
              </a:rPr>
              <a:t>), when a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non-articulation event</a:t>
            </a:r>
            <a:r>
              <a:rPr lang="en-US" sz="2600" kern="0" dirty="0" smtClean="0">
                <a:cs typeface="Times New Roman" pitchFamily="18" charset="0"/>
              </a:rPr>
              <a:t> is present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.</a:t>
            </a: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smtClean="0">
                <a:latin typeface="+mn-lt"/>
                <a:cs typeface="Times New Roman" pitchFamily="18" charset="0"/>
              </a:rPr>
              <a:t>Recall: non-articulation events are </a:t>
            </a:r>
            <a:r>
              <a:rPr lang="en-US" sz="2600" b="1" kern="0" dirty="0" smtClean="0">
                <a:solidFill>
                  <a:srgbClr val="7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non-operating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transactions that affect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operating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accounts</a:t>
            </a: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smtClean="0">
                <a:latin typeface="+mn-lt"/>
                <a:cs typeface="Times New Roman" pitchFamily="18" charset="0"/>
              </a:rPr>
              <a:t>We define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NARTA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= </a:t>
            </a:r>
            <a:r>
              <a:rPr lang="en-US" sz="2600" b="1" kern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ACC</a:t>
            </a:r>
            <a:r>
              <a:rPr lang="en-US" sz="2600" b="1" kern="0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bs</a:t>
            </a:r>
            <a:r>
              <a:rPr lang="en-US" sz="2600" b="1" kern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– </a:t>
            </a:r>
            <a:r>
              <a:rPr lang="en-US" sz="2600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ACC</a:t>
            </a:r>
            <a:r>
              <a:rPr lang="en-US" sz="2600" b="1" kern="0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cf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</a:t>
            </a:r>
          </a:p>
          <a:p>
            <a:pPr marL="623888" lvl="1" indent="-28575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600" kern="0" dirty="0" err="1" smtClean="0">
                <a:latin typeface="+mn-lt"/>
                <a:cs typeface="Times New Roman" pitchFamily="18" charset="0"/>
              </a:rPr>
              <a:t>Hribar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and Collins (2002) find that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NARTA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is predictably </a:t>
            </a:r>
            <a:r>
              <a:rPr lang="en-US" sz="2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large</a:t>
            </a:r>
            <a:r>
              <a:rPr lang="en-US" sz="2600" kern="0" dirty="0" smtClean="0">
                <a:latin typeface="+mn-lt"/>
                <a:cs typeface="Times New Roman" pitchFamily="18" charset="0"/>
              </a:rPr>
              <a:t> in magnitude when there are M&amp;As, divestitures, or foreign currency translations</a:t>
            </a:r>
          </a:p>
          <a:p>
            <a:pPr marL="0" lvl="1">
              <a:lnSpc>
                <a:spcPct val="80000"/>
              </a:lnSpc>
              <a:spcBef>
                <a:spcPct val="20000"/>
              </a:spcBef>
              <a:buSzPct val="100000"/>
              <a:defRPr/>
            </a:pPr>
            <a:endParaRPr lang="en-US" sz="800" kern="0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19144</TotalTime>
  <Words>1751</Words>
  <Application>Microsoft Office PowerPoint</Application>
  <PresentationFormat>On-screen Show (4:3)</PresentationFormat>
  <Paragraphs>206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 (body)</vt:lpstr>
      <vt:lpstr>Arial</vt:lpstr>
      <vt:lpstr>Comic Sans MS</vt:lpstr>
      <vt:lpstr>Times New Roman</vt:lpstr>
      <vt:lpstr>Wingdings</vt:lpstr>
      <vt:lpstr>Layers</vt:lpstr>
      <vt:lpstr>Microsoft Word Document</vt:lpstr>
      <vt:lpstr>Document</vt:lpstr>
      <vt:lpstr>Do Auditors Perceive Non-articulation between Financial Statements as a Source of Audit Risk</vt:lpstr>
      <vt:lpstr>Research Question</vt:lpstr>
      <vt:lpstr>Research Questions – continued </vt:lpstr>
      <vt:lpstr>Research Questions – continued </vt:lpstr>
      <vt:lpstr>Research Questions – continued </vt:lpstr>
      <vt:lpstr>Research Questions – continued </vt:lpstr>
      <vt:lpstr>Research Question – continued   </vt:lpstr>
      <vt:lpstr>Literature and Hypothesis </vt:lpstr>
      <vt:lpstr>Literature and Hypothesis – continued </vt:lpstr>
      <vt:lpstr>Literature and Hypothesis – continued </vt:lpstr>
      <vt:lpstr>Literature and Hypothesis – continued </vt:lpstr>
      <vt:lpstr>Literature and Hypothesis – continued </vt:lpstr>
      <vt:lpstr>Literature and Hypothesis – continued </vt:lpstr>
      <vt:lpstr>Literature and Hypothesis – continued </vt:lpstr>
      <vt:lpstr>Literature and Hypothesis – continued </vt:lpstr>
      <vt:lpstr>Literature and Hypothesis – continued </vt:lpstr>
      <vt:lpstr>Literature and Hypothesis – continued </vt:lpstr>
      <vt:lpstr>Research Design</vt:lpstr>
      <vt:lpstr>Research Design – continued </vt:lpstr>
      <vt:lpstr>Research Design – continued </vt:lpstr>
      <vt:lpstr>Research Design – continued </vt:lpstr>
      <vt:lpstr>Research Design – continued </vt:lpstr>
      <vt:lpstr>Research Design – continued </vt:lpstr>
      <vt:lpstr>Findings – Table 4 Probit regression of AAERs on |NARTA|</vt:lpstr>
      <vt:lpstr>Findings – Table 5 OLS regression of AQ on |NARTA|</vt:lpstr>
      <vt:lpstr>Findings – Table 6 OLS regression of Audit fees on |NARTA|</vt:lpstr>
      <vt:lpstr>Findings – Table 7 Probit regression of MAOs on |NARTA|</vt:lpstr>
      <vt:lpstr>Findings – Table 8 Probit regression of AAERs on |NARTA|</vt:lpstr>
      <vt:lpstr>Conclusion</vt:lpstr>
      <vt:lpstr>Future Research </vt:lpstr>
      <vt:lpstr> The End</vt:lpstr>
    </vt:vector>
  </TitlesOfParts>
  <Company>College of Business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Anonymous</dc:creator>
  <cp:lastModifiedBy>Hong Xie</cp:lastModifiedBy>
  <cp:revision>1518</cp:revision>
  <cp:lastPrinted>1601-01-01T00:00:00Z</cp:lastPrinted>
  <dcterms:created xsi:type="dcterms:W3CDTF">2005-03-06T23:42:03Z</dcterms:created>
  <dcterms:modified xsi:type="dcterms:W3CDTF">2015-03-28T05:16:52Z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TC010721421033</vt:lpwstr>
  </property>
</Properties>
</file>