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60" r:id="rId4"/>
    <p:sldId id="262" r:id="rId5"/>
    <p:sldId id="263" r:id="rId6"/>
    <p:sldId id="265" r:id="rId7"/>
    <p:sldId id="266" r:id="rId8"/>
    <p:sldId id="269" r:id="rId9"/>
    <p:sldId id="271" r:id="rId10"/>
    <p:sldId id="273" r:id="rId11"/>
    <p:sldId id="274" r:id="rId12"/>
  </p:sldIdLst>
  <p:sldSz cx="10693400" cy="10693400"/>
  <p:notesSz cx="106934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2058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492DDF-3CC0-4434-A1A7-C05FCF0EE4C1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801688"/>
            <a:ext cx="4010025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9975" y="5080000"/>
            <a:ext cx="8553450" cy="48117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6825"/>
            <a:ext cx="4633913" cy="5349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57900" y="10156825"/>
            <a:ext cx="4632325" cy="5349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FB9BF-01A0-4896-AA2B-FD0FC8177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91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79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5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5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5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04043" y="1441513"/>
            <a:ext cx="9085313" cy="490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5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2636" y="2163759"/>
            <a:ext cx="9548126" cy="429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7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zhifeng.yang@stonybrook.ed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baike.baidu.com/item/%E9%98%BF%E8%B4%9D%E5%B0%94%E5%A5%96" TargetMode="External"/><Relationship Id="rId3" Type="http://schemas.openxmlformats.org/officeDocument/2006/relationships/hyperlink" Target="http://baike.baidu.com/item/%E8%AF%BA%E8%B4%9D%E5%B0%94%E7%89%A9%E7%90%86%E5%A5%96" TargetMode="External"/><Relationship Id="rId7" Type="http://schemas.openxmlformats.org/officeDocument/2006/relationships/hyperlink" Target="http://baike.baidu.com/item/%E6%B2%83%E5%B0%94%E5%A4%AB%E5%A5%96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aike.baidu.com/item/%E8%8F%B2%E5%B0%94%E8%8C%A8%E5%A5%96" TargetMode="External"/><Relationship Id="rId5" Type="http://schemas.openxmlformats.org/officeDocument/2006/relationships/hyperlink" Target="http://baike.baidu.com/item/%E8%AF%BA%E8%B4%9D%E5%B0%94%E5%A5%96" TargetMode="External"/><Relationship Id="rId4" Type="http://schemas.openxmlformats.org/officeDocument/2006/relationships/hyperlink" Target="http://baike.baidu.com/item/%E6%9D%A8%E6%8C%AF%E5%AE%81" TargetMode="External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zh.wikipedia.org/wiki/File:John_L_Hennessy.jpg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s://zh.wikipedia.org/wiki/File:SC_Zhang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www.google.com.hk/url?sa=i&amp;rct=j&amp;q=&amp;esrc=s&amp;source=imgres&amp;cd=&amp;ved=0ahUKEwjw2qP279TSAhXGW7wKHVcZBfAQjRwIBw&amp;url=http://www.iqiyi.com/lib/m_204797814.html&amp;psig=AFQjCNEoykElJYZY_H3a_a8gENnHy5aoew&amp;ust=148954235929501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9900" y="4813300"/>
            <a:ext cx="9220199" cy="19620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905" algn="ctr">
              <a:lnSpc>
                <a:spcPts val="5110"/>
              </a:lnSpc>
            </a:pPr>
            <a:r>
              <a:rPr lang="en-HK" sz="4900" b="1" spc="-5" dirty="0" smtClean="0">
                <a:latin typeface="Calibri Light"/>
                <a:cs typeface="Calibri Light"/>
              </a:rPr>
              <a:t>Stony Brook</a:t>
            </a:r>
            <a:r>
              <a:rPr lang="zh-CN" altLang="en-US" sz="4900" b="1" spc="-5" dirty="0" smtClean="0">
                <a:latin typeface="Calibri Light"/>
                <a:cs typeface="Calibri Light"/>
              </a:rPr>
              <a:t> </a:t>
            </a:r>
            <a:r>
              <a:rPr lang="en-US" altLang="zh-CN" sz="4900" b="1" spc="-5" dirty="0" smtClean="0">
                <a:latin typeface="Calibri Light"/>
                <a:cs typeface="Calibri Light"/>
              </a:rPr>
              <a:t>University</a:t>
            </a:r>
            <a:endParaRPr lang="en-HK" sz="4900" b="1" spc="-5" dirty="0" smtClean="0">
              <a:latin typeface="Calibri Light"/>
              <a:cs typeface="Calibri Light"/>
            </a:endParaRPr>
          </a:p>
          <a:p>
            <a:pPr marL="12700" marR="5080" indent="-1905" algn="ctr">
              <a:lnSpc>
                <a:spcPts val="5110"/>
              </a:lnSpc>
            </a:pPr>
            <a:endParaRPr lang="en-HK" sz="4900" b="1" spc="-5" dirty="0">
              <a:latin typeface="Calibri Light"/>
              <a:cs typeface="Calibri Light"/>
            </a:endParaRPr>
          </a:p>
          <a:p>
            <a:pPr marL="12700" marR="5080" indent="-1905" algn="ctr">
              <a:lnSpc>
                <a:spcPts val="5110"/>
              </a:lnSpc>
            </a:pPr>
            <a:r>
              <a:rPr lang="en-HK" sz="4900" b="1" spc="-5" dirty="0" smtClean="0">
                <a:latin typeface="Calibri Light"/>
                <a:cs typeface="Calibri Light"/>
              </a:rPr>
              <a:t>Master of Science in Accounting</a:t>
            </a:r>
            <a:endParaRPr sz="4900" b="1"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03" y="850391"/>
            <a:ext cx="10691622" cy="3017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9500" y="1231900"/>
            <a:ext cx="784733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955" marR="5080" indent="-8890">
              <a:lnSpc>
                <a:spcPts val="4160"/>
              </a:lnSpc>
            </a:pPr>
            <a:r>
              <a:rPr sz="4400" b="0" dirty="0">
                <a:latin typeface="Calibri Light"/>
                <a:cs typeface="Calibri Light"/>
              </a:rPr>
              <a:t>Ma</a:t>
            </a:r>
            <a:r>
              <a:rPr sz="4400" b="0" spc="-50" dirty="0">
                <a:latin typeface="Calibri Light"/>
                <a:cs typeface="Calibri Light"/>
              </a:rPr>
              <a:t>s</a:t>
            </a:r>
            <a:r>
              <a:rPr sz="4400" b="0" spc="-40" dirty="0">
                <a:latin typeface="Calibri Light"/>
                <a:cs typeface="Calibri Light"/>
              </a:rPr>
              <a:t>t</a:t>
            </a:r>
            <a:r>
              <a:rPr sz="4400" b="0" dirty="0">
                <a:latin typeface="Calibri Light"/>
                <a:cs typeface="Calibri Light"/>
              </a:rPr>
              <a:t>er of Science in </a:t>
            </a:r>
            <a:r>
              <a:rPr sz="4400" b="0" dirty="0" smtClean="0">
                <a:latin typeface="Calibri Light"/>
                <a:cs typeface="Calibri Light"/>
              </a:rPr>
              <a:t>Ac</a:t>
            </a:r>
            <a:r>
              <a:rPr sz="4400" b="0" spc="-40" dirty="0" smtClean="0">
                <a:latin typeface="Calibri Light"/>
                <a:cs typeface="Calibri Light"/>
              </a:rPr>
              <a:t>c</a:t>
            </a:r>
            <a:r>
              <a:rPr sz="4400" b="0" dirty="0" smtClean="0">
                <a:latin typeface="Calibri Light"/>
                <a:cs typeface="Calibri Light"/>
              </a:rPr>
              <a:t>ou</a:t>
            </a:r>
            <a:r>
              <a:rPr sz="4400" b="0" spc="-40" dirty="0" smtClean="0">
                <a:latin typeface="Calibri Light"/>
                <a:cs typeface="Calibri Light"/>
              </a:rPr>
              <a:t>n</a:t>
            </a:r>
            <a:r>
              <a:rPr sz="4400" b="0" spc="-60" dirty="0" smtClean="0">
                <a:latin typeface="Calibri Light"/>
                <a:cs typeface="Calibri Light"/>
              </a:rPr>
              <a:t>t</a:t>
            </a:r>
            <a:r>
              <a:rPr lang="en-US" sz="4400" b="0" spc="-60" dirty="0" smtClean="0">
                <a:latin typeface="Calibri Light"/>
                <a:cs typeface="Calibri Light"/>
              </a:rPr>
              <a:t>ing</a:t>
            </a:r>
            <a:endParaRPr sz="4400"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691622" cy="9149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167160"/>
              </p:ext>
            </p:extLst>
          </p:nvPr>
        </p:nvGraphicFramePr>
        <p:xfrm>
          <a:off x="507111" y="2222500"/>
          <a:ext cx="9677400" cy="3886201"/>
        </p:xfrm>
        <a:graphic>
          <a:graphicData uri="http://schemas.openxmlformats.org/drawingml/2006/table">
            <a:tbl>
              <a:tblPr/>
              <a:tblGrid>
                <a:gridCol w="3387090"/>
                <a:gridCol w="6290310"/>
              </a:tblGrid>
              <a:tr h="47392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Required Courses</a:t>
                      </a:r>
                      <a:endParaRPr lang="en-US" sz="2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0613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I. Fall Semester</a:t>
                      </a:r>
                      <a:endParaRPr lang="en-US" sz="2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n-US" sz="2000" dirty="0" smtClean="0"/>
                        <a:t>Leadership</a:t>
                      </a:r>
                      <a:r>
                        <a:rPr lang="en-US" sz="2000" dirty="0"/>
                        <a:t>, Team Effectiveness &amp; Communications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2000" dirty="0" smtClean="0"/>
                        <a:t>Financial</a:t>
                      </a:r>
                      <a:r>
                        <a:rPr lang="en-US" sz="2000" baseline="0" dirty="0" smtClean="0"/>
                        <a:t> Accounting Theory</a:t>
                      </a:r>
                      <a:endParaRPr lang="en-US" sz="2000" dirty="0"/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2000" dirty="0" smtClean="0"/>
                        <a:t>Advanced </a:t>
                      </a:r>
                      <a:r>
                        <a:rPr lang="en-US" sz="2000" dirty="0"/>
                        <a:t>Auditing &amp; Assurance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2000" dirty="0" smtClean="0"/>
                        <a:t>Government </a:t>
                      </a:r>
                      <a:r>
                        <a:rPr lang="en-US" sz="2000" dirty="0"/>
                        <a:t>&amp; Non-Profit Accounting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2000" dirty="0" smtClean="0"/>
                        <a:t>Forensic Accounting</a:t>
                      </a:r>
                      <a:endParaRPr lang="en-US" sz="2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613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II. Spring Semester</a:t>
                      </a:r>
                      <a:endParaRPr lang="en-US" sz="2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n-US" sz="2000" dirty="0" smtClean="0"/>
                        <a:t>Ethics </a:t>
                      </a:r>
                      <a:r>
                        <a:rPr lang="en-US" sz="2000" dirty="0"/>
                        <a:t>and Law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2000" dirty="0" smtClean="0"/>
                        <a:t>Federal Income Tax</a:t>
                      </a:r>
                      <a:endParaRPr lang="en-US" sz="2000" dirty="0"/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2000" dirty="0" smtClean="0"/>
                        <a:t>Corporate</a:t>
                      </a:r>
                      <a:r>
                        <a:rPr lang="en-US" sz="2000" baseline="0" dirty="0" smtClean="0"/>
                        <a:t> Governance</a:t>
                      </a:r>
                      <a:endParaRPr lang="en-US" sz="2000" dirty="0"/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2000" dirty="0" smtClean="0"/>
                        <a:t>Financial Statement</a:t>
                      </a:r>
                      <a:r>
                        <a:rPr lang="en-US" sz="2000" baseline="0" dirty="0" smtClean="0"/>
                        <a:t> Analysis and Firm Valuation</a:t>
                      </a:r>
                      <a:endParaRPr lang="en-US" sz="2000" dirty="0"/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2000" dirty="0" smtClean="0"/>
                        <a:t>Accounting Capstone (CPA Material)</a:t>
                      </a:r>
                      <a:endParaRPr lang="en-US" sz="2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object 3"/>
          <p:cNvSpPr txBox="1"/>
          <p:nvPr/>
        </p:nvSpPr>
        <p:spPr>
          <a:xfrm>
            <a:off x="780177" y="6718300"/>
            <a:ext cx="9131265" cy="21236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2725" indent="-200025">
              <a:lnSpc>
                <a:spcPct val="100000"/>
              </a:lnSpc>
              <a:buFont typeface="Arial"/>
              <a:buChar char="•"/>
              <a:tabLst>
                <a:tab pos="213360" algn="l"/>
              </a:tabLst>
            </a:pPr>
            <a:r>
              <a:rPr lang="en-US" sz="3150" spc="-5" dirty="0" smtClean="0">
                <a:latin typeface="Calibri"/>
                <a:cs typeface="Calibri"/>
              </a:rPr>
              <a:t>You will qualify to take the Uniform Certified Public Accounting (CPA) examination, and ultimately become a licensed CPA in New York State, after successfully completing your study.</a:t>
            </a:r>
          </a:p>
          <a:p>
            <a:pPr marL="12700">
              <a:lnSpc>
                <a:spcPct val="100000"/>
              </a:lnSpc>
              <a:tabLst>
                <a:tab pos="213360" algn="l"/>
              </a:tabLst>
            </a:pPr>
            <a:endParaRPr lang="en-US" sz="1200" spc="-5" dirty="0" smtClean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/>
          <p:nvPr/>
        </p:nvSpPr>
        <p:spPr>
          <a:xfrm>
            <a:off x="0" y="0"/>
            <a:ext cx="10691622" cy="9149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2"/>
          <p:cNvSpPr txBox="1"/>
          <p:nvPr/>
        </p:nvSpPr>
        <p:spPr>
          <a:xfrm>
            <a:off x="1079500" y="1231900"/>
            <a:ext cx="784733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955" marR="5080" indent="-8890">
              <a:lnSpc>
                <a:spcPts val="4160"/>
              </a:lnSpc>
            </a:pPr>
            <a:r>
              <a:rPr sz="4400" b="0" dirty="0">
                <a:latin typeface="Calibri Light"/>
                <a:cs typeface="Calibri Light"/>
              </a:rPr>
              <a:t>Ma</a:t>
            </a:r>
            <a:r>
              <a:rPr sz="4400" b="0" spc="-50" dirty="0">
                <a:latin typeface="Calibri Light"/>
                <a:cs typeface="Calibri Light"/>
              </a:rPr>
              <a:t>s</a:t>
            </a:r>
            <a:r>
              <a:rPr sz="4400" b="0" spc="-40" dirty="0">
                <a:latin typeface="Calibri Light"/>
                <a:cs typeface="Calibri Light"/>
              </a:rPr>
              <a:t>t</a:t>
            </a:r>
            <a:r>
              <a:rPr sz="4400" b="0" dirty="0">
                <a:latin typeface="Calibri Light"/>
                <a:cs typeface="Calibri Light"/>
              </a:rPr>
              <a:t>er of Science in </a:t>
            </a:r>
            <a:r>
              <a:rPr sz="4400" b="0" dirty="0" smtClean="0">
                <a:latin typeface="Calibri Light"/>
                <a:cs typeface="Calibri Light"/>
              </a:rPr>
              <a:t>Ac</a:t>
            </a:r>
            <a:r>
              <a:rPr sz="4400" b="0" spc="-40" dirty="0" smtClean="0">
                <a:latin typeface="Calibri Light"/>
                <a:cs typeface="Calibri Light"/>
              </a:rPr>
              <a:t>c</a:t>
            </a:r>
            <a:r>
              <a:rPr sz="4400" b="0" dirty="0" smtClean="0">
                <a:latin typeface="Calibri Light"/>
                <a:cs typeface="Calibri Light"/>
              </a:rPr>
              <a:t>ou</a:t>
            </a:r>
            <a:r>
              <a:rPr sz="4400" b="0" spc="-40" dirty="0" smtClean="0">
                <a:latin typeface="Calibri Light"/>
                <a:cs typeface="Calibri Light"/>
              </a:rPr>
              <a:t>n</a:t>
            </a:r>
            <a:r>
              <a:rPr sz="4400" b="0" spc="-60" dirty="0" smtClean="0">
                <a:latin typeface="Calibri Light"/>
                <a:cs typeface="Calibri Light"/>
              </a:rPr>
              <a:t>t</a:t>
            </a:r>
            <a:r>
              <a:rPr lang="en-US" sz="4400" b="0" spc="-60" dirty="0" smtClean="0">
                <a:latin typeface="Calibri Light"/>
                <a:cs typeface="Calibri Light"/>
              </a:rPr>
              <a:t>ing</a:t>
            </a:r>
            <a:endParaRPr sz="4400" dirty="0">
              <a:latin typeface="Calibri Light"/>
              <a:cs typeface="Calibri Light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437532" y="2298700"/>
            <a:ext cx="9131265" cy="5724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2725" indent="-200025">
              <a:lnSpc>
                <a:spcPct val="100000"/>
              </a:lnSpc>
              <a:buFont typeface="Arial"/>
              <a:buChar char="•"/>
              <a:tabLst>
                <a:tab pos="213360" algn="l"/>
              </a:tabLst>
            </a:pPr>
            <a:r>
              <a:rPr lang="en-US" sz="2800" spc="-5" dirty="0" smtClean="0">
                <a:latin typeface="Calibri"/>
                <a:cs typeface="Calibri"/>
              </a:rPr>
              <a:t>Admission requirements</a:t>
            </a:r>
          </a:p>
          <a:p>
            <a:pPr marL="420624" indent="-200025">
              <a:lnSpc>
                <a:spcPct val="100000"/>
              </a:lnSpc>
              <a:buFont typeface="Arial"/>
              <a:buChar char="•"/>
              <a:tabLst>
                <a:tab pos="213360" algn="l"/>
              </a:tabLst>
            </a:pPr>
            <a:r>
              <a:rPr lang="en-US" sz="2400" spc="-5" dirty="0" smtClean="0">
                <a:latin typeface="Calibri"/>
                <a:cs typeface="Calibri"/>
              </a:rPr>
              <a:t>Major in accounting or auditing during undergraduate study</a:t>
            </a:r>
          </a:p>
          <a:p>
            <a:pPr marL="420624" indent="-200025">
              <a:lnSpc>
                <a:spcPct val="100000"/>
              </a:lnSpc>
              <a:buFont typeface="Arial"/>
              <a:buChar char="•"/>
              <a:tabLst>
                <a:tab pos="213360" algn="l"/>
              </a:tabLst>
            </a:pPr>
            <a:r>
              <a:rPr lang="en-US" sz="2400" spc="-5" dirty="0" smtClean="0">
                <a:latin typeface="Calibri"/>
                <a:cs typeface="Calibri"/>
              </a:rPr>
              <a:t>GPA 3.2/4</a:t>
            </a:r>
          </a:p>
          <a:p>
            <a:pPr marL="420624" indent="-200025">
              <a:lnSpc>
                <a:spcPct val="100000"/>
              </a:lnSpc>
              <a:buFont typeface="Arial"/>
              <a:buChar char="•"/>
              <a:tabLst>
                <a:tab pos="213360" algn="l"/>
              </a:tabLst>
            </a:pPr>
            <a:r>
              <a:rPr lang="en-US" sz="2400" spc="-5" dirty="0" smtClean="0">
                <a:latin typeface="Calibri"/>
                <a:cs typeface="Calibri"/>
              </a:rPr>
              <a:t>TOEFL 85 or IELTS 6.5</a:t>
            </a:r>
          </a:p>
          <a:p>
            <a:pPr marL="420624" indent="-200025">
              <a:lnSpc>
                <a:spcPct val="100000"/>
              </a:lnSpc>
              <a:buFont typeface="Arial"/>
              <a:buChar char="•"/>
              <a:tabLst>
                <a:tab pos="213360" algn="l"/>
              </a:tabLst>
            </a:pPr>
            <a:r>
              <a:rPr lang="en-US" sz="2400" spc="-5" dirty="0" smtClean="0">
                <a:latin typeface="Calibri"/>
                <a:cs typeface="Calibri"/>
              </a:rPr>
              <a:t>GMAT 550</a:t>
            </a:r>
          </a:p>
          <a:p>
            <a:pPr marL="220599">
              <a:lnSpc>
                <a:spcPct val="100000"/>
              </a:lnSpc>
              <a:tabLst>
                <a:tab pos="213360" algn="l"/>
              </a:tabLst>
            </a:pPr>
            <a:endParaRPr lang="en-US" sz="2400" spc="-5" dirty="0" smtClean="0">
              <a:latin typeface="Calibri"/>
              <a:cs typeface="Calibri"/>
            </a:endParaRPr>
          </a:p>
          <a:p>
            <a:pPr marL="210312" indent="-200025">
              <a:lnSpc>
                <a:spcPct val="100000"/>
              </a:lnSpc>
              <a:buFont typeface="Arial"/>
              <a:buChar char="•"/>
              <a:tabLst>
                <a:tab pos="213360" algn="l"/>
              </a:tabLst>
            </a:pPr>
            <a:r>
              <a:rPr lang="en-US" sz="2800" spc="-5" dirty="0" smtClean="0">
                <a:latin typeface="Calibri"/>
                <a:cs typeface="Calibri"/>
              </a:rPr>
              <a:t>We may waive the GMAT requirement for applicants with a GPA of 3.5 or better.</a:t>
            </a:r>
          </a:p>
          <a:p>
            <a:pPr marL="210312" indent="-200025">
              <a:lnSpc>
                <a:spcPct val="100000"/>
              </a:lnSpc>
              <a:buFont typeface="Arial"/>
              <a:buChar char="•"/>
              <a:tabLst>
                <a:tab pos="213360" algn="l"/>
              </a:tabLst>
            </a:pPr>
            <a:endParaRPr lang="en-US" sz="2800" spc="-5" dirty="0">
              <a:latin typeface="Calibri"/>
              <a:cs typeface="Calibri"/>
            </a:endParaRPr>
          </a:p>
          <a:p>
            <a:pPr marL="210312" indent="-200025">
              <a:lnSpc>
                <a:spcPct val="100000"/>
              </a:lnSpc>
              <a:buFont typeface="Arial"/>
              <a:buChar char="•"/>
              <a:tabLst>
                <a:tab pos="213360" algn="l"/>
              </a:tabLst>
            </a:pPr>
            <a:r>
              <a:rPr lang="en-US" sz="2800" spc="-5" dirty="0" smtClean="0">
                <a:latin typeface="Calibri"/>
                <a:cs typeface="Calibri"/>
              </a:rPr>
              <a:t>Tuition: around $27,000 </a:t>
            </a:r>
          </a:p>
          <a:p>
            <a:pPr marL="210312" indent="-200025">
              <a:lnSpc>
                <a:spcPct val="100000"/>
              </a:lnSpc>
              <a:buFont typeface="Arial"/>
              <a:buChar char="•"/>
              <a:tabLst>
                <a:tab pos="213360" algn="l"/>
              </a:tabLst>
            </a:pPr>
            <a:endParaRPr lang="en-US" sz="2800" spc="-5" dirty="0">
              <a:latin typeface="Calibri"/>
              <a:cs typeface="Calibri"/>
            </a:endParaRPr>
          </a:p>
          <a:p>
            <a:pPr marL="210312" indent="-200025">
              <a:lnSpc>
                <a:spcPct val="100000"/>
              </a:lnSpc>
              <a:buFont typeface="Arial"/>
              <a:buChar char="•"/>
              <a:tabLst>
                <a:tab pos="213360" algn="l"/>
              </a:tabLst>
            </a:pPr>
            <a:r>
              <a:rPr lang="en-US" sz="2800" b="1" spc="-5" dirty="0" smtClean="0">
                <a:latin typeface="Calibri"/>
                <a:cs typeface="Calibri"/>
              </a:rPr>
              <a:t>Interested students can </a:t>
            </a:r>
            <a:r>
              <a:rPr lang="en-US" sz="2800" b="1" spc="-5" dirty="0" smtClean="0">
                <a:latin typeface="Calibri"/>
                <a:cs typeface="Calibri"/>
              </a:rPr>
              <a:t>send </a:t>
            </a:r>
            <a:r>
              <a:rPr lang="en-US" sz="2800" b="1" spc="-5" dirty="0" smtClean="0">
                <a:latin typeface="Calibri"/>
                <a:cs typeface="Calibri"/>
              </a:rPr>
              <a:t>transcripts and English </a:t>
            </a:r>
            <a:r>
              <a:rPr lang="en-US" sz="2800" b="1" spc="-5" dirty="0" smtClean="0">
                <a:latin typeface="Calibri"/>
                <a:cs typeface="Calibri"/>
              </a:rPr>
              <a:t>test score reports to Dr. Zhifeng Yang (</a:t>
            </a:r>
            <a:r>
              <a:rPr lang="en-US" sz="2800" b="1" spc="-5" dirty="0" smtClean="0">
                <a:latin typeface="Calibri"/>
                <a:cs typeface="Calibri"/>
                <a:hlinkClick r:id="rId3"/>
              </a:rPr>
              <a:t>zhifeng.yang@stonybrook.edu</a:t>
            </a:r>
            <a:r>
              <a:rPr lang="en-US" sz="2800" b="1" spc="-5" dirty="0" smtClean="0">
                <a:latin typeface="Calibri"/>
                <a:cs typeface="Calibri"/>
              </a:rPr>
              <a:t>) for a preview.</a:t>
            </a:r>
          </a:p>
        </p:txBody>
      </p:sp>
    </p:spTree>
    <p:extLst>
      <p:ext uri="{BB962C8B-B14F-4D97-AF65-F5344CB8AC3E}">
        <p14:creationId xmlns:p14="http://schemas.microsoft.com/office/powerpoint/2010/main" val="2600833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4932" y="914909"/>
            <a:ext cx="9085313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27275">
              <a:lnSpc>
                <a:spcPct val="100000"/>
              </a:lnSpc>
            </a:pPr>
            <a:r>
              <a:rPr sz="4400" dirty="0"/>
              <a:t>S</a:t>
            </a:r>
            <a:r>
              <a:rPr sz="4400" spc="-40" dirty="0"/>
              <a:t>t</a:t>
            </a:r>
            <a:r>
              <a:rPr sz="4400" dirty="0"/>
              <a:t>o</a:t>
            </a:r>
            <a:r>
              <a:rPr sz="4400" spc="-80" dirty="0"/>
              <a:t>n</a:t>
            </a:r>
            <a:r>
              <a:rPr sz="4400" dirty="0"/>
              <a:t>y B</a:t>
            </a:r>
            <a:r>
              <a:rPr sz="4400" spc="-80" dirty="0"/>
              <a:t>r</a:t>
            </a:r>
            <a:r>
              <a:rPr sz="4400" dirty="0"/>
              <a:t>ook Uni</a:t>
            </a:r>
            <a:r>
              <a:rPr sz="4400" spc="-40" dirty="0"/>
              <a:t>v</a:t>
            </a:r>
            <a:r>
              <a:rPr sz="4400" dirty="0"/>
              <a:t>e</a:t>
            </a:r>
            <a:r>
              <a:rPr sz="4400" spc="-80" dirty="0"/>
              <a:t>r</a:t>
            </a:r>
            <a:r>
              <a:rPr sz="4400" dirty="0"/>
              <a:t>sity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469900" y="1765300"/>
            <a:ext cx="9548126" cy="79868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3865" indent="-200025">
              <a:lnSpc>
                <a:spcPct val="100000"/>
              </a:lnSpc>
              <a:buFont typeface="Arial"/>
              <a:buChar char="•"/>
              <a:tabLst>
                <a:tab pos="444500" algn="l"/>
              </a:tabLst>
            </a:pPr>
            <a:r>
              <a:rPr sz="2800" spc="-5" dirty="0"/>
              <a:t>S</a:t>
            </a:r>
            <a:r>
              <a:rPr sz="2800" spc="-25" dirty="0"/>
              <a:t>t</a:t>
            </a:r>
            <a:r>
              <a:rPr sz="2800" spc="-20" dirty="0"/>
              <a:t>a</a:t>
            </a:r>
            <a:r>
              <a:rPr sz="2800" spc="-25" dirty="0"/>
              <a:t>t</a:t>
            </a:r>
            <a:r>
              <a:rPr sz="2800" dirty="0"/>
              <a:t>e</a:t>
            </a:r>
            <a:r>
              <a:rPr sz="2800" spc="-20" dirty="0"/>
              <a:t> </a:t>
            </a:r>
            <a:r>
              <a:rPr sz="2800" spc="-5" dirty="0"/>
              <a:t>Uni</a:t>
            </a:r>
            <a:r>
              <a:rPr sz="2800" spc="-20" dirty="0"/>
              <a:t>v</a:t>
            </a:r>
            <a:r>
              <a:rPr sz="2800" spc="-5" dirty="0"/>
              <a:t>e</a:t>
            </a:r>
            <a:r>
              <a:rPr sz="2800" spc="-40" dirty="0"/>
              <a:t>r</a:t>
            </a:r>
            <a:r>
              <a:rPr sz="2800" spc="-5" dirty="0"/>
              <a:t>sit</a:t>
            </a:r>
            <a:r>
              <a:rPr sz="2800" dirty="0"/>
              <a:t>y</a:t>
            </a:r>
            <a:r>
              <a:rPr sz="2800" spc="-20" dirty="0"/>
              <a:t> </a:t>
            </a:r>
            <a:r>
              <a:rPr sz="2800" spc="-5" dirty="0"/>
              <a:t>o</a:t>
            </a:r>
            <a:r>
              <a:rPr sz="2800" dirty="0"/>
              <a:t>f</a:t>
            </a:r>
            <a:r>
              <a:rPr sz="2800" spc="-5" dirty="0"/>
              <a:t> Ne</a:t>
            </a:r>
            <a:r>
              <a:rPr sz="2800" dirty="0"/>
              <a:t>w</a:t>
            </a:r>
            <a:r>
              <a:rPr sz="2800" spc="-5" dirty="0"/>
              <a:t> </a:t>
            </a:r>
            <a:r>
              <a:rPr sz="2800" spc="-160" dirty="0"/>
              <a:t>Y</a:t>
            </a:r>
            <a:r>
              <a:rPr sz="2800" spc="-5" dirty="0"/>
              <a:t>or</a:t>
            </a:r>
            <a:r>
              <a:rPr sz="2800" dirty="0"/>
              <a:t>k</a:t>
            </a:r>
            <a:r>
              <a:rPr sz="2800" spc="-5" dirty="0"/>
              <a:t> (SUNY</a:t>
            </a:r>
            <a:r>
              <a:rPr sz="2800" dirty="0"/>
              <a:t>)</a:t>
            </a:r>
            <a:r>
              <a:rPr sz="2800" spc="-5" dirty="0"/>
              <a:t> </a:t>
            </a:r>
            <a:r>
              <a:rPr sz="2800" spc="-20" dirty="0"/>
              <a:t>a</a:t>
            </a:r>
            <a:r>
              <a:rPr sz="2800" dirty="0"/>
              <a:t>t</a:t>
            </a:r>
            <a:r>
              <a:rPr sz="2800" spc="-15" dirty="0"/>
              <a:t> </a:t>
            </a:r>
            <a:r>
              <a:rPr sz="2800" spc="-5" dirty="0"/>
              <a:t>S</a:t>
            </a:r>
            <a:r>
              <a:rPr sz="2800" spc="-20" dirty="0"/>
              <a:t>t</a:t>
            </a:r>
            <a:r>
              <a:rPr sz="2800" spc="-5" dirty="0"/>
              <a:t>o</a:t>
            </a:r>
            <a:r>
              <a:rPr sz="2800" spc="-45" dirty="0"/>
              <a:t>n</a:t>
            </a:r>
            <a:r>
              <a:rPr sz="2800" dirty="0"/>
              <a:t>y</a:t>
            </a:r>
            <a:r>
              <a:rPr sz="2800" spc="-15" dirty="0"/>
              <a:t> </a:t>
            </a:r>
            <a:r>
              <a:rPr sz="2800" dirty="0" smtClean="0"/>
              <a:t>B</a:t>
            </a:r>
            <a:r>
              <a:rPr sz="2800" spc="-40" dirty="0" smtClean="0"/>
              <a:t>r</a:t>
            </a:r>
            <a:r>
              <a:rPr sz="2800" spc="-5" dirty="0" smtClean="0"/>
              <a:t>ook</a:t>
            </a:r>
            <a:endParaRPr lang="en-HK" sz="2800" spc="-5" dirty="0" smtClean="0"/>
          </a:p>
          <a:p>
            <a:pPr marL="443865" indent="-200025">
              <a:lnSpc>
                <a:spcPct val="100000"/>
              </a:lnSpc>
              <a:buFont typeface="Arial"/>
              <a:buChar char="•"/>
              <a:tabLst>
                <a:tab pos="444500" algn="l"/>
              </a:tabLst>
            </a:pPr>
            <a:endParaRPr lang="en-HK" sz="2400" spc="-5" dirty="0">
              <a:latin typeface="宋体"/>
              <a:cs typeface="宋体"/>
            </a:endParaRPr>
          </a:p>
          <a:p>
            <a:pPr marL="443865" indent="-200025">
              <a:lnSpc>
                <a:spcPct val="100000"/>
              </a:lnSpc>
              <a:buFont typeface="Arial"/>
              <a:buChar char="•"/>
              <a:tabLst>
                <a:tab pos="444500" algn="l"/>
              </a:tabLst>
            </a:pPr>
            <a:r>
              <a:rPr sz="2400" dirty="0" err="1" smtClean="0">
                <a:latin typeface="宋体"/>
                <a:cs typeface="宋体"/>
              </a:rPr>
              <a:t>百度百科</a:t>
            </a:r>
            <a:r>
              <a:rPr sz="2400" dirty="0">
                <a:latin typeface="宋体"/>
                <a:cs typeface="宋体"/>
              </a:rPr>
              <a:t>：</a:t>
            </a:r>
          </a:p>
          <a:p>
            <a:pPr marL="243840" marR="5080">
              <a:lnSpc>
                <a:spcPct val="120200"/>
              </a:lnSpc>
              <a:spcBef>
                <a:spcPts val="280"/>
              </a:spcBef>
            </a:pPr>
            <a:endParaRPr lang="en-US" altLang="zh-CN" sz="1200" dirty="0" smtClean="0">
              <a:latin typeface="宋体"/>
              <a:cs typeface="宋体"/>
            </a:endParaRPr>
          </a:p>
          <a:p>
            <a:pPr marL="243840" marR="5080">
              <a:lnSpc>
                <a:spcPct val="120200"/>
              </a:lnSpc>
              <a:spcBef>
                <a:spcPts val="280"/>
              </a:spcBef>
            </a:pPr>
            <a:r>
              <a:rPr sz="2400" dirty="0" err="1" smtClean="0">
                <a:latin typeface="宋体"/>
                <a:cs typeface="宋体"/>
              </a:rPr>
              <a:t>纽约州立大学石溪分校</a:t>
            </a:r>
            <a:r>
              <a:rPr sz="2400" spc="-10" dirty="0" err="1">
                <a:latin typeface="宋体"/>
                <a:cs typeface="宋体"/>
              </a:rPr>
              <a:t>（</a:t>
            </a:r>
            <a:r>
              <a:rPr sz="2400" spc="-5" dirty="0" err="1"/>
              <a:t>S</a:t>
            </a:r>
            <a:r>
              <a:rPr sz="2400" spc="-25" dirty="0" err="1"/>
              <a:t>t</a:t>
            </a:r>
            <a:r>
              <a:rPr sz="2400" spc="-5" dirty="0" err="1"/>
              <a:t>o</a:t>
            </a:r>
            <a:r>
              <a:rPr sz="2400" spc="-45" dirty="0" err="1"/>
              <a:t>n</a:t>
            </a:r>
            <a:r>
              <a:rPr sz="2400" dirty="0" err="1"/>
              <a:t>y</a:t>
            </a:r>
            <a:r>
              <a:rPr sz="2400" spc="-20" dirty="0"/>
              <a:t> </a:t>
            </a:r>
            <a:r>
              <a:rPr sz="2400" spc="-5" dirty="0"/>
              <a:t>B</a:t>
            </a:r>
            <a:r>
              <a:rPr sz="2400" spc="-40" dirty="0"/>
              <a:t>r</a:t>
            </a:r>
            <a:r>
              <a:rPr sz="2400" spc="-5" dirty="0"/>
              <a:t>oo</a:t>
            </a:r>
            <a:r>
              <a:rPr sz="2400" dirty="0"/>
              <a:t>k</a:t>
            </a:r>
            <a:r>
              <a:rPr sz="2400" spc="-20" dirty="0"/>
              <a:t> </a:t>
            </a:r>
            <a:r>
              <a:rPr sz="2400" spc="-5" dirty="0" err="1"/>
              <a:t>Uni</a:t>
            </a:r>
            <a:r>
              <a:rPr sz="2400" spc="-20" dirty="0" err="1"/>
              <a:t>v</a:t>
            </a:r>
            <a:r>
              <a:rPr sz="2400" dirty="0" err="1"/>
              <a:t>e</a:t>
            </a:r>
            <a:r>
              <a:rPr sz="2400" spc="-40" dirty="0" err="1"/>
              <a:t>r</a:t>
            </a:r>
            <a:r>
              <a:rPr sz="2400" spc="-5" dirty="0" err="1"/>
              <a:t>sit</a:t>
            </a:r>
            <a:r>
              <a:rPr sz="2400" spc="5" dirty="0" err="1"/>
              <a:t>y</a:t>
            </a:r>
            <a:r>
              <a:rPr sz="2400" dirty="0" err="1">
                <a:latin typeface="宋体"/>
                <a:cs typeface="宋体"/>
              </a:rPr>
              <a:t>，简称</a:t>
            </a:r>
            <a:r>
              <a:rPr sz="2400" spc="-5" dirty="0" err="1"/>
              <a:t>SBU</a:t>
            </a:r>
            <a:r>
              <a:rPr sz="2400" spc="-10" dirty="0" smtClean="0">
                <a:latin typeface="宋体"/>
                <a:cs typeface="宋体"/>
              </a:rPr>
              <a:t>）</a:t>
            </a:r>
            <a:r>
              <a:rPr sz="2400" dirty="0" smtClean="0">
                <a:latin typeface="宋体"/>
                <a:cs typeface="宋体"/>
              </a:rPr>
              <a:t>，又称石溪大学</a:t>
            </a:r>
            <a:r>
              <a:rPr sz="2400" dirty="0">
                <a:latin typeface="宋体"/>
                <a:cs typeface="宋体"/>
              </a:rPr>
              <a:t>，坐落于</a:t>
            </a:r>
            <a:r>
              <a:rPr sz="2400" u="heavy" dirty="0">
                <a:solidFill>
                  <a:srgbClr val="0563C1"/>
                </a:solidFill>
                <a:latin typeface="宋体"/>
                <a:cs typeface="宋体"/>
              </a:rPr>
              <a:t>纽约</a:t>
            </a:r>
            <a:r>
              <a:rPr sz="2400" spc="-5" dirty="0">
                <a:latin typeface="宋体"/>
                <a:cs typeface="宋体"/>
              </a:rPr>
              <a:t>市郊风景</a:t>
            </a:r>
            <a:r>
              <a:rPr sz="2400" dirty="0">
                <a:latin typeface="宋体"/>
                <a:cs typeface="宋体"/>
              </a:rPr>
              <a:t>区</a:t>
            </a:r>
            <a:r>
              <a:rPr sz="2400" u="heavy" dirty="0">
                <a:solidFill>
                  <a:srgbClr val="0563C1"/>
                </a:solidFill>
                <a:latin typeface="宋体"/>
                <a:cs typeface="宋体"/>
              </a:rPr>
              <a:t>长</a:t>
            </a:r>
            <a:r>
              <a:rPr sz="2400" u="heavy" spc="-10" dirty="0">
                <a:solidFill>
                  <a:srgbClr val="0563C1"/>
                </a:solidFill>
                <a:latin typeface="宋体"/>
                <a:cs typeface="宋体"/>
              </a:rPr>
              <a:t>岛</a:t>
            </a:r>
            <a:r>
              <a:rPr sz="2400" spc="-5" dirty="0">
                <a:latin typeface="宋体"/>
                <a:cs typeface="宋体"/>
              </a:rPr>
              <a:t>，是美国著名的研究型</a:t>
            </a:r>
            <a:r>
              <a:rPr sz="2400" u="heavy" spc="-5" dirty="0">
                <a:solidFill>
                  <a:srgbClr val="0563C1"/>
                </a:solidFill>
                <a:latin typeface="宋体"/>
                <a:cs typeface="宋体"/>
              </a:rPr>
              <a:t>公立大学</a:t>
            </a:r>
            <a:r>
              <a:rPr sz="2400" spc="-5" dirty="0">
                <a:latin typeface="宋体"/>
                <a:cs typeface="宋体"/>
              </a:rPr>
              <a:t>，</a:t>
            </a:r>
            <a:r>
              <a:rPr sz="2400" spc="-5" dirty="0" smtClean="0">
                <a:latin typeface="宋体"/>
                <a:cs typeface="宋体"/>
              </a:rPr>
              <a:t>在世界范围内享有很高的学术声誉</a:t>
            </a:r>
            <a:r>
              <a:rPr sz="2400" spc="-5" dirty="0">
                <a:latin typeface="宋体"/>
                <a:cs typeface="宋体"/>
              </a:rPr>
              <a:t>。石溪大学是北美顶尖大学联盟</a:t>
            </a:r>
            <a:r>
              <a:rPr sz="2400" u="heavy" spc="-5" dirty="0">
                <a:solidFill>
                  <a:srgbClr val="0563C1"/>
                </a:solidFill>
                <a:latin typeface="宋体"/>
                <a:cs typeface="宋体"/>
              </a:rPr>
              <a:t>美国大学协</a:t>
            </a:r>
            <a:r>
              <a:rPr sz="2400" u="heavy" dirty="0">
                <a:solidFill>
                  <a:srgbClr val="0563C1"/>
                </a:solidFill>
                <a:latin typeface="宋体"/>
                <a:cs typeface="宋体"/>
              </a:rPr>
              <a:t>会</a:t>
            </a:r>
            <a:r>
              <a:rPr sz="2400" dirty="0">
                <a:latin typeface="宋体"/>
                <a:cs typeface="宋体"/>
              </a:rPr>
              <a:t>（</a:t>
            </a:r>
            <a:r>
              <a:rPr sz="2400" spc="-10" dirty="0"/>
              <a:t>A</a:t>
            </a:r>
            <a:r>
              <a:rPr sz="2400" spc="-35" dirty="0"/>
              <a:t>A</a:t>
            </a:r>
            <a:r>
              <a:rPr sz="2400" spc="-5" dirty="0"/>
              <a:t>U</a:t>
            </a:r>
            <a:r>
              <a:rPr sz="2400" dirty="0">
                <a:latin typeface="宋体"/>
                <a:cs typeface="宋体"/>
              </a:rPr>
              <a:t>） 的</a:t>
            </a:r>
            <a:r>
              <a:rPr sz="2400" dirty="0"/>
              <a:t>6</a:t>
            </a:r>
            <a:r>
              <a:rPr sz="2400" spc="-5" dirty="0"/>
              <a:t>2</a:t>
            </a:r>
            <a:r>
              <a:rPr sz="2400" spc="-5" dirty="0">
                <a:latin typeface="宋体"/>
                <a:cs typeface="宋体"/>
              </a:rPr>
              <a:t>个成员之一，享</a:t>
            </a:r>
            <a:r>
              <a:rPr sz="2400" spc="-10" dirty="0">
                <a:latin typeface="宋体"/>
                <a:cs typeface="宋体"/>
              </a:rPr>
              <a:t>有</a:t>
            </a:r>
            <a:r>
              <a:rPr sz="2400" u="heavy" spc="-5" dirty="0">
                <a:solidFill>
                  <a:srgbClr val="0563C1"/>
                </a:solidFill>
                <a:latin typeface="宋体"/>
                <a:cs typeface="宋体"/>
              </a:rPr>
              <a:t>公立常春藤</a:t>
            </a:r>
            <a:r>
              <a:rPr sz="2400" spc="-5" dirty="0">
                <a:latin typeface="宋体"/>
                <a:cs typeface="宋体"/>
              </a:rPr>
              <a:t>的美誉</a:t>
            </a:r>
            <a:r>
              <a:rPr sz="2400" spc="-5" dirty="0" smtClean="0">
                <a:latin typeface="宋体"/>
                <a:cs typeface="宋体"/>
              </a:rPr>
              <a:t>。</a:t>
            </a:r>
            <a:endParaRPr lang="en-US" altLang="zh-CN" sz="2400" spc="-5" dirty="0" smtClean="0">
              <a:latin typeface="宋体"/>
              <a:cs typeface="宋体"/>
            </a:endParaRPr>
          </a:p>
          <a:p>
            <a:pPr marL="243840" marR="5080">
              <a:lnSpc>
                <a:spcPct val="120200"/>
              </a:lnSpc>
              <a:spcBef>
                <a:spcPts val="280"/>
              </a:spcBef>
            </a:pPr>
            <a:endParaRPr lang="en-US" altLang="zh-CN" sz="1200" u="heavy" spc="-5" dirty="0" smtClean="0">
              <a:solidFill>
                <a:srgbClr val="0563C1"/>
              </a:solidFill>
              <a:latin typeface="宋体"/>
              <a:cs typeface="宋体"/>
            </a:endParaRPr>
          </a:p>
          <a:p>
            <a:pPr marL="243840" marR="5080">
              <a:lnSpc>
                <a:spcPct val="120200"/>
              </a:lnSpc>
              <a:spcBef>
                <a:spcPts val="280"/>
              </a:spcBef>
            </a:pPr>
            <a:r>
              <a:rPr sz="2400" u="heavy" spc="-5" dirty="0" err="1" smtClean="0">
                <a:solidFill>
                  <a:srgbClr val="0563C1"/>
                </a:solidFill>
                <a:latin typeface="宋体"/>
                <a:cs typeface="宋体"/>
              </a:rPr>
              <a:t>卡内基基金会</a:t>
            </a:r>
            <a:r>
              <a:rPr sz="2400" dirty="0" err="1">
                <a:latin typeface="宋体"/>
                <a:cs typeface="宋体"/>
              </a:rPr>
              <a:t>（</a:t>
            </a:r>
            <a:r>
              <a:rPr sz="2400" spc="-5" dirty="0" err="1"/>
              <a:t>Carnegi</a:t>
            </a:r>
            <a:r>
              <a:rPr sz="2400" dirty="0" err="1"/>
              <a:t>e</a:t>
            </a:r>
            <a:r>
              <a:rPr sz="2400" spc="-20" dirty="0"/>
              <a:t> </a:t>
            </a:r>
            <a:r>
              <a:rPr sz="2400" spc="-35" dirty="0" err="1"/>
              <a:t>F</a:t>
            </a:r>
            <a:r>
              <a:rPr sz="2400" spc="-5" dirty="0" err="1"/>
              <a:t>ound</a:t>
            </a:r>
            <a:r>
              <a:rPr sz="2400" spc="-20" dirty="0" err="1"/>
              <a:t>a</a:t>
            </a:r>
            <a:r>
              <a:rPr sz="2400" spc="-5" dirty="0" err="1"/>
              <a:t>tio</a:t>
            </a:r>
            <a:r>
              <a:rPr sz="2400" spc="5" dirty="0" err="1"/>
              <a:t>n</a:t>
            </a:r>
            <a:r>
              <a:rPr sz="2400" spc="-5" dirty="0" err="1">
                <a:latin typeface="宋体"/>
                <a:cs typeface="宋体"/>
              </a:rPr>
              <a:t>）</a:t>
            </a:r>
            <a:r>
              <a:rPr sz="2400" spc="-5" dirty="0" err="1" smtClean="0">
                <a:latin typeface="宋体"/>
                <a:cs typeface="宋体"/>
              </a:rPr>
              <a:t>将石溪分校列为全美最优秀的研究机构之一</a:t>
            </a:r>
            <a:r>
              <a:rPr sz="2400" spc="-10" dirty="0" err="1">
                <a:latin typeface="宋体"/>
                <a:cs typeface="宋体"/>
              </a:rPr>
              <a:t>，</a:t>
            </a:r>
            <a:r>
              <a:rPr sz="2400" u="heavy" dirty="0" err="1">
                <a:solidFill>
                  <a:srgbClr val="0563C1"/>
                </a:solidFill>
                <a:latin typeface="宋体"/>
                <a:cs typeface="宋体"/>
              </a:rPr>
              <a:t>约</a:t>
            </a:r>
            <a:r>
              <a:rPr sz="2400" u="heavy" spc="-10" dirty="0" err="1">
                <a:solidFill>
                  <a:srgbClr val="0563C1"/>
                </a:solidFill>
                <a:latin typeface="宋体"/>
                <a:cs typeface="宋体"/>
              </a:rPr>
              <a:t>翰</a:t>
            </a:r>
            <a:r>
              <a:rPr sz="2400" u="heavy" spc="-5" dirty="0" err="1">
                <a:solidFill>
                  <a:srgbClr val="0563C1"/>
                </a:solidFill>
              </a:rPr>
              <a:t>∙</a:t>
            </a:r>
            <a:r>
              <a:rPr sz="2400" u="heavy" spc="-5" dirty="0" err="1">
                <a:solidFill>
                  <a:srgbClr val="0563C1"/>
                </a:solidFill>
                <a:latin typeface="宋体"/>
                <a:cs typeface="宋体"/>
              </a:rPr>
              <a:t>霍普金斯大</a:t>
            </a:r>
            <a:r>
              <a:rPr sz="2400" u="heavy" spc="-10" dirty="0" err="1">
                <a:solidFill>
                  <a:srgbClr val="0563C1"/>
                </a:solidFill>
                <a:latin typeface="宋体"/>
                <a:cs typeface="宋体"/>
              </a:rPr>
              <a:t>学</a:t>
            </a:r>
            <a:r>
              <a:rPr sz="2400" dirty="0" err="1">
                <a:latin typeface="宋体"/>
                <a:cs typeface="宋体"/>
              </a:rPr>
              <a:t>（</a:t>
            </a:r>
            <a:r>
              <a:rPr sz="2400" spc="-5" dirty="0" err="1"/>
              <a:t>John</a:t>
            </a:r>
            <a:r>
              <a:rPr sz="2400" dirty="0" err="1"/>
              <a:t>s</a:t>
            </a:r>
            <a:r>
              <a:rPr sz="2400" spc="-5" dirty="0"/>
              <a:t> Hopkin</a:t>
            </a:r>
            <a:r>
              <a:rPr sz="2400" dirty="0"/>
              <a:t>s</a:t>
            </a:r>
            <a:r>
              <a:rPr sz="2400" spc="-5" dirty="0"/>
              <a:t> Uni</a:t>
            </a:r>
            <a:r>
              <a:rPr sz="2400" spc="-20" dirty="0"/>
              <a:t>v</a:t>
            </a:r>
            <a:r>
              <a:rPr sz="2400" spc="-5" dirty="0"/>
              <a:t>e</a:t>
            </a:r>
            <a:r>
              <a:rPr sz="2400" spc="-40" dirty="0"/>
              <a:t>r</a:t>
            </a:r>
            <a:r>
              <a:rPr sz="2400" spc="-5" dirty="0"/>
              <a:t>sity</a:t>
            </a:r>
            <a:r>
              <a:rPr sz="2400" dirty="0" smtClean="0">
                <a:latin typeface="宋体"/>
                <a:cs typeface="宋体"/>
              </a:rPr>
              <a:t>）</a:t>
            </a:r>
            <a:r>
              <a:rPr sz="2400" spc="-5" dirty="0" smtClean="0">
                <a:latin typeface="宋体"/>
                <a:cs typeface="宋体"/>
              </a:rPr>
              <a:t>亦十分推崇石溪分校在学术研究方面的成果</a:t>
            </a:r>
            <a:r>
              <a:rPr sz="2400" spc="-5" dirty="0">
                <a:latin typeface="宋体"/>
                <a:cs typeface="宋体"/>
              </a:rPr>
              <a:t>，根据该校的排名，</a:t>
            </a:r>
            <a:r>
              <a:rPr sz="2400" spc="-5" dirty="0" smtClean="0">
                <a:latin typeface="宋体"/>
                <a:cs typeface="宋体"/>
              </a:rPr>
              <a:t>石溪分校名列全美公立大学第二名</a:t>
            </a:r>
            <a:r>
              <a:rPr sz="2400" spc="-5" dirty="0">
                <a:latin typeface="宋体"/>
                <a:cs typeface="宋体"/>
              </a:rPr>
              <a:t>，</a:t>
            </a:r>
            <a:r>
              <a:rPr sz="2400" spc="-5" dirty="0" smtClean="0">
                <a:latin typeface="宋体"/>
                <a:cs typeface="宋体"/>
              </a:rPr>
              <a:t>仅次</a:t>
            </a:r>
            <a:r>
              <a:rPr sz="2400" spc="-10" dirty="0" smtClean="0">
                <a:latin typeface="宋体"/>
                <a:cs typeface="宋体"/>
              </a:rPr>
              <a:t>于</a:t>
            </a:r>
            <a:r>
              <a:rPr sz="2400" u="heavy" spc="-5" dirty="0" smtClean="0">
                <a:solidFill>
                  <a:srgbClr val="0563C1"/>
                </a:solidFill>
                <a:latin typeface="宋体"/>
                <a:cs typeface="宋体"/>
              </a:rPr>
              <a:t>加州大学伯克利分</a:t>
            </a:r>
            <a:r>
              <a:rPr sz="2400" u="heavy" spc="-10" dirty="0" smtClean="0">
                <a:solidFill>
                  <a:srgbClr val="0563C1"/>
                </a:solidFill>
                <a:latin typeface="宋体"/>
                <a:cs typeface="宋体"/>
              </a:rPr>
              <a:t>校</a:t>
            </a:r>
            <a:r>
              <a:rPr lang="zh-CN" altLang="en-US" sz="2400" dirty="0" smtClean="0">
                <a:latin typeface="宋体"/>
                <a:cs typeface="宋体"/>
              </a:rPr>
              <a:t>。</a:t>
            </a:r>
            <a:endParaRPr lang="en-US" altLang="zh-CN" sz="2400" dirty="0" smtClean="0">
              <a:latin typeface="宋体"/>
              <a:cs typeface="宋体"/>
            </a:endParaRPr>
          </a:p>
          <a:p>
            <a:pPr marL="243840" marR="5080">
              <a:lnSpc>
                <a:spcPct val="120200"/>
              </a:lnSpc>
              <a:spcBef>
                <a:spcPts val="280"/>
              </a:spcBef>
            </a:pPr>
            <a:endParaRPr lang="en-US" sz="1200" dirty="0">
              <a:latin typeface="宋体"/>
              <a:cs typeface="宋体"/>
            </a:endParaRPr>
          </a:p>
          <a:p>
            <a:pPr marL="243840" marR="5080">
              <a:lnSpc>
                <a:spcPct val="120200"/>
              </a:lnSpc>
              <a:spcBef>
                <a:spcPts val="280"/>
              </a:spcBef>
            </a:pPr>
            <a:r>
              <a:rPr lang="zh-CN" altLang="en-US" sz="2400" dirty="0"/>
              <a:t>石溪大学拥有许多一流学者，其教学品质和研究成果享誉国际，石溪的教授队伍中聚集着各领域的顶尖研究人员，著名核物理学家、</a:t>
            </a:r>
            <a:r>
              <a:rPr lang="zh-CN" altLang="en-US" sz="2400" dirty="0">
                <a:hlinkClick r:id="rId3"/>
              </a:rPr>
              <a:t>诺贝尔物理奖</a:t>
            </a:r>
            <a:r>
              <a:rPr lang="zh-CN" altLang="en-US" sz="2400" dirty="0"/>
              <a:t>获得者</a:t>
            </a:r>
            <a:r>
              <a:rPr lang="zh-CN" altLang="en-US" sz="2400" dirty="0">
                <a:hlinkClick r:id="rId4"/>
              </a:rPr>
              <a:t>杨振宁</a:t>
            </a:r>
            <a:r>
              <a:rPr lang="zh-CN" altLang="en-US" sz="2400" dirty="0"/>
              <a:t>在该校执教</a:t>
            </a:r>
            <a:r>
              <a:rPr lang="en-US" altLang="zh-CN" sz="2400" dirty="0"/>
              <a:t>37</a:t>
            </a:r>
            <a:r>
              <a:rPr lang="zh-CN" altLang="en-US" sz="2400" dirty="0"/>
              <a:t>年。世界上第一张核磁共振图像诞生于此。自</a:t>
            </a:r>
            <a:r>
              <a:rPr lang="en-US" altLang="zh-CN" sz="2400" dirty="0"/>
              <a:t>1957</a:t>
            </a:r>
            <a:r>
              <a:rPr lang="zh-CN" altLang="en-US" sz="2400" dirty="0"/>
              <a:t>年成立后，已经培养出多位著名人物，包括</a:t>
            </a:r>
            <a:r>
              <a:rPr lang="en-US" altLang="zh-CN" sz="2400" dirty="0"/>
              <a:t>3</a:t>
            </a:r>
            <a:r>
              <a:rPr lang="zh-CN" altLang="en-US" sz="2400" dirty="0"/>
              <a:t>位</a:t>
            </a:r>
            <a:r>
              <a:rPr lang="zh-CN" altLang="en-US" sz="2400" dirty="0">
                <a:hlinkClick r:id="rId5"/>
              </a:rPr>
              <a:t>诺贝尔奖</a:t>
            </a:r>
            <a:r>
              <a:rPr lang="zh-CN" altLang="en-US" sz="2400" dirty="0"/>
              <a:t>得主及</a:t>
            </a:r>
            <a:r>
              <a:rPr lang="zh-CN" altLang="en-US" sz="2400" dirty="0">
                <a:hlinkClick r:id="rId6"/>
              </a:rPr>
              <a:t>菲尔茨奖</a:t>
            </a:r>
            <a:r>
              <a:rPr lang="zh-CN" altLang="en-US" sz="2400" dirty="0"/>
              <a:t>、</a:t>
            </a:r>
            <a:r>
              <a:rPr lang="zh-CN" altLang="en-US" sz="2400" dirty="0">
                <a:hlinkClick r:id="rId7"/>
              </a:rPr>
              <a:t>沃尔夫奖</a:t>
            </a:r>
            <a:r>
              <a:rPr lang="zh-CN" altLang="en-US" sz="2400" dirty="0"/>
              <a:t>和</a:t>
            </a:r>
            <a:r>
              <a:rPr lang="zh-CN" altLang="en-US" sz="2400" dirty="0">
                <a:hlinkClick r:id="rId8"/>
              </a:rPr>
              <a:t>阿贝尔奖</a:t>
            </a:r>
            <a:r>
              <a:rPr lang="zh-CN" altLang="en-US" sz="2400" dirty="0"/>
              <a:t>得主约翰</a:t>
            </a:r>
            <a:r>
              <a:rPr lang="en-US" altLang="zh-CN" sz="2400" dirty="0"/>
              <a:t>·</a:t>
            </a:r>
            <a:r>
              <a:rPr lang="zh-CN" altLang="en-US" sz="2400" dirty="0"/>
              <a:t>米尔诺等。</a:t>
            </a:r>
            <a:endParaRPr sz="2400" dirty="0">
              <a:latin typeface="宋体"/>
              <a:cs typeface="宋体"/>
            </a:endParaRPr>
          </a:p>
        </p:txBody>
      </p:sp>
      <p:sp>
        <p:nvSpPr>
          <p:cNvPr id="4" name="object 3"/>
          <p:cNvSpPr/>
          <p:nvPr/>
        </p:nvSpPr>
        <p:spPr>
          <a:xfrm>
            <a:off x="1778" y="0"/>
            <a:ext cx="10691622" cy="91490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4043" y="1384300"/>
            <a:ext cx="9085313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27275">
              <a:lnSpc>
                <a:spcPct val="100000"/>
              </a:lnSpc>
            </a:pPr>
            <a:r>
              <a:rPr sz="4400" dirty="0"/>
              <a:t>S</a:t>
            </a:r>
            <a:r>
              <a:rPr sz="4400" spc="-40" dirty="0"/>
              <a:t>t</a:t>
            </a:r>
            <a:r>
              <a:rPr sz="4400" dirty="0"/>
              <a:t>o</a:t>
            </a:r>
            <a:r>
              <a:rPr sz="4400" spc="-80" dirty="0"/>
              <a:t>n</a:t>
            </a:r>
            <a:r>
              <a:rPr sz="4400" dirty="0"/>
              <a:t>y B</a:t>
            </a:r>
            <a:r>
              <a:rPr sz="4400" spc="-80" dirty="0"/>
              <a:t>r</a:t>
            </a:r>
            <a:r>
              <a:rPr sz="4400" dirty="0"/>
              <a:t>ook Uni</a:t>
            </a:r>
            <a:r>
              <a:rPr sz="4400" spc="-40" dirty="0"/>
              <a:t>v</a:t>
            </a:r>
            <a:r>
              <a:rPr sz="4400" dirty="0"/>
              <a:t>e</a:t>
            </a:r>
            <a:r>
              <a:rPr sz="4400" spc="-80" dirty="0"/>
              <a:t>r</a:t>
            </a:r>
            <a:r>
              <a:rPr sz="4400" dirty="0"/>
              <a:t>sity</a:t>
            </a:r>
          </a:p>
        </p:txBody>
      </p:sp>
      <p:sp>
        <p:nvSpPr>
          <p:cNvPr id="3" name="object 3"/>
          <p:cNvSpPr/>
          <p:nvPr/>
        </p:nvSpPr>
        <p:spPr>
          <a:xfrm>
            <a:off x="927101" y="2603500"/>
            <a:ext cx="8610600" cy="2590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2"/>
          <p:cNvSpPr txBox="1">
            <a:spLocks/>
          </p:cNvSpPr>
          <p:nvPr/>
        </p:nvSpPr>
        <p:spPr>
          <a:xfrm>
            <a:off x="622300" y="5880100"/>
            <a:ext cx="9448800" cy="2369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850" b="0" i="0">
                <a:solidFill>
                  <a:schemeClr val="tx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algn="ctr"/>
            <a:r>
              <a:rPr lang="en-US" b="1" kern="0" dirty="0" smtClean="0"/>
              <a:t>Other AAU members in New York: Cornell University, New York University, Columbia University, University of Rochester, SUNY at Buffalo</a:t>
            </a:r>
            <a:endParaRPr lang="en-US" b="1" kern="0" dirty="0"/>
          </a:p>
        </p:txBody>
      </p:sp>
      <p:sp>
        <p:nvSpPr>
          <p:cNvPr id="5" name="object 3"/>
          <p:cNvSpPr/>
          <p:nvPr/>
        </p:nvSpPr>
        <p:spPr>
          <a:xfrm>
            <a:off x="2755" y="0"/>
            <a:ext cx="10691622" cy="9149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4320" y="393700"/>
            <a:ext cx="4453255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4400" dirty="0" smtClean="0">
                <a:latin typeface="Calibri Light"/>
                <a:cs typeface="Calibri Light"/>
              </a:rPr>
              <a:t>Notable People</a:t>
            </a:r>
            <a:endParaRPr sz="4400" dirty="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73399" y="1536699"/>
            <a:ext cx="2626101" cy="31242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/>
          <p:cNvSpPr txBox="1"/>
          <p:nvPr/>
        </p:nvSpPr>
        <p:spPr>
          <a:xfrm>
            <a:off x="5345625" y="4685323"/>
            <a:ext cx="4453255" cy="592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zh-CN" altLang="en-US" sz="3850" dirty="0" smtClean="0">
                <a:latin typeface="Calibri Light"/>
                <a:cs typeface="Calibri Light"/>
              </a:rPr>
              <a:t>丘成桐</a:t>
            </a:r>
            <a:endParaRPr sz="3850" dirty="0">
              <a:latin typeface="Calibri Light"/>
              <a:cs typeface="Calibri Light"/>
            </a:endParaRPr>
          </a:p>
        </p:txBody>
      </p:sp>
      <p:sp>
        <p:nvSpPr>
          <p:cNvPr id="6" name="object 2"/>
          <p:cNvSpPr txBox="1"/>
          <p:nvPr/>
        </p:nvSpPr>
        <p:spPr>
          <a:xfrm>
            <a:off x="940239" y="4660900"/>
            <a:ext cx="4453255" cy="592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zh-CN" altLang="en-US" sz="3850" dirty="0" smtClean="0">
                <a:latin typeface="Calibri Light"/>
                <a:cs typeface="Calibri Light"/>
              </a:rPr>
              <a:t>杨振宁</a:t>
            </a:r>
            <a:endParaRPr sz="3850" dirty="0">
              <a:latin typeface="Calibri Light"/>
              <a:cs typeface="Calibri Light"/>
            </a:endParaRPr>
          </a:p>
        </p:txBody>
      </p:sp>
      <p:pic>
        <p:nvPicPr>
          <p:cNvPr id="1026" name="Picture 2" descr="SC Zhang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308" y="5329570"/>
            <a:ext cx="2883992" cy="359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ject 2"/>
          <p:cNvSpPr txBox="1"/>
          <p:nvPr/>
        </p:nvSpPr>
        <p:spPr>
          <a:xfrm>
            <a:off x="825880" y="9080500"/>
            <a:ext cx="4453255" cy="592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zh-CN" altLang="en-US" sz="3850" dirty="0" smtClean="0">
                <a:latin typeface="Calibri Light"/>
                <a:cs typeface="Calibri Light"/>
              </a:rPr>
              <a:t>张首晟</a:t>
            </a:r>
            <a:endParaRPr sz="3850" dirty="0">
              <a:latin typeface="Calibri Light"/>
              <a:cs typeface="Calibri Light"/>
            </a:endParaRPr>
          </a:p>
        </p:txBody>
      </p:sp>
      <p:pic>
        <p:nvPicPr>
          <p:cNvPr id="1028" name="Picture 4" descr="John L Hennessy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399" y="5365716"/>
            <a:ext cx="2626101" cy="241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2"/>
          <p:cNvSpPr txBox="1"/>
          <p:nvPr/>
        </p:nvSpPr>
        <p:spPr>
          <a:xfrm>
            <a:off x="5499001" y="8077335"/>
            <a:ext cx="4453255" cy="1777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altLang="zh-CN" sz="3850" dirty="0" smtClean="0">
                <a:latin typeface="Calibri Light"/>
                <a:cs typeface="Calibri Light"/>
              </a:rPr>
              <a:t>John Hennessy</a:t>
            </a:r>
          </a:p>
          <a:p>
            <a:pPr marL="12700" algn="ctr">
              <a:lnSpc>
                <a:spcPct val="100000"/>
              </a:lnSpc>
            </a:pPr>
            <a:r>
              <a:rPr lang="en-US" sz="3850" dirty="0" smtClean="0">
                <a:latin typeface="Calibri Light"/>
                <a:cs typeface="Calibri Light"/>
              </a:rPr>
              <a:t>President of Stanford University</a:t>
            </a:r>
            <a:endParaRPr sz="3850" dirty="0">
              <a:latin typeface="Calibri Light"/>
              <a:cs typeface="Calibri Light"/>
            </a:endParaRPr>
          </a:p>
        </p:txBody>
      </p:sp>
      <p:sp>
        <p:nvSpPr>
          <p:cNvPr id="7" name="AutoShape 2" descr="Image result for 杨振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Image result for 杨振宁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6" descr="Image result for 杨振宁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Image result for 杨振宁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308" y="1536699"/>
            <a:ext cx="2883992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2251" y="622300"/>
            <a:ext cx="9085313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400" dirty="0" smtClean="0"/>
              <a:t>Location, Location, and Location!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804041" y="1689100"/>
            <a:ext cx="8733657" cy="33932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2725" indent="-200025">
              <a:lnSpc>
                <a:spcPct val="100000"/>
              </a:lnSpc>
              <a:buFont typeface="Arial"/>
              <a:buChar char="•"/>
              <a:tabLst>
                <a:tab pos="213360" algn="l"/>
              </a:tabLst>
            </a:pPr>
            <a:r>
              <a:rPr lang="en-US" sz="3150" dirty="0" smtClean="0">
                <a:latin typeface="Calibri"/>
                <a:cs typeface="Calibri"/>
              </a:rPr>
              <a:t>Stony Brook University is located in Long Island, New York</a:t>
            </a:r>
          </a:p>
          <a:p>
            <a:pPr marL="212725" indent="-200025">
              <a:lnSpc>
                <a:spcPct val="100000"/>
              </a:lnSpc>
              <a:buFont typeface="Arial"/>
              <a:buChar char="•"/>
              <a:tabLst>
                <a:tab pos="213360" algn="l"/>
              </a:tabLst>
            </a:pPr>
            <a:r>
              <a:rPr lang="en-US" altLang="zh-CN" sz="3150" dirty="0" smtClean="0">
                <a:latin typeface="Calibri"/>
                <a:cs typeface="Calibri"/>
              </a:rPr>
              <a:t>A</a:t>
            </a:r>
            <a:r>
              <a:rPr lang="zh-CN" altLang="en-US" sz="3150" dirty="0" smtClean="0">
                <a:latin typeface="Calibri"/>
                <a:cs typeface="Calibri"/>
              </a:rPr>
              <a:t> </a:t>
            </a:r>
            <a:r>
              <a:rPr lang="en-US" altLang="zh-CN" sz="3150" dirty="0" smtClean="0">
                <a:latin typeface="Calibri"/>
                <a:cs typeface="Calibri"/>
              </a:rPr>
              <a:t>part of the metropolitan region of </a:t>
            </a:r>
            <a:r>
              <a:rPr lang="en-US" sz="3150" dirty="0" smtClean="0">
                <a:latin typeface="Calibri"/>
                <a:cs typeface="Calibri"/>
              </a:rPr>
              <a:t>New York City (</a:t>
            </a:r>
            <a:r>
              <a:rPr lang="en-US" sz="3150" b="1" dirty="0" smtClean="0">
                <a:latin typeface="Calibri"/>
                <a:cs typeface="Calibri"/>
              </a:rPr>
              <a:t>NYC</a:t>
            </a:r>
            <a:r>
              <a:rPr lang="en-US" sz="3150" dirty="0" smtClean="0">
                <a:latin typeface="Calibri"/>
                <a:cs typeface="Calibri"/>
              </a:rPr>
              <a:t>) , the world’s financial and cultural capital</a:t>
            </a:r>
          </a:p>
          <a:p>
            <a:pPr marL="212725" indent="-200025">
              <a:lnSpc>
                <a:spcPct val="100000"/>
              </a:lnSpc>
              <a:buFont typeface="Arial"/>
              <a:buChar char="•"/>
              <a:tabLst>
                <a:tab pos="213360" algn="l"/>
              </a:tabLst>
            </a:pPr>
            <a:r>
              <a:rPr lang="en-US" sz="3150" dirty="0" smtClean="0">
                <a:latin typeface="Calibri"/>
                <a:cs typeface="Calibri"/>
              </a:rPr>
              <a:t>Big 4 audit firms are all headquartered in NYC, so are top investment banks and many other financial institutions</a:t>
            </a:r>
          </a:p>
        </p:txBody>
      </p:sp>
      <p:sp>
        <p:nvSpPr>
          <p:cNvPr id="4" name="object 2"/>
          <p:cNvSpPr/>
          <p:nvPr/>
        </p:nvSpPr>
        <p:spPr>
          <a:xfrm>
            <a:off x="659576" y="5270500"/>
            <a:ext cx="9047988" cy="4953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87434" y="1841500"/>
            <a:ext cx="9131265" cy="1938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2725" indent="-200025">
              <a:lnSpc>
                <a:spcPct val="100000"/>
              </a:lnSpc>
              <a:buFont typeface="Arial"/>
              <a:buChar char="•"/>
              <a:tabLst>
                <a:tab pos="213360" algn="l"/>
              </a:tabLst>
            </a:pPr>
            <a:r>
              <a:rPr lang="en-US" sz="3150" spc="-5" dirty="0" smtClean="0">
                <a:latin typeface="Calibri"/>
                <a:cs typeface="Calibri"/>
              </a:rPr>
              <a:t>ALL of YOU have been to Long Island</a:t>
            </a:r>
            <a:r>
              <a:rPr lang="zh-CN" altLang="en-US" sz="3150" spc="-5" dirty="0" smtClean="0">
                <a:latin typeface="Calibri"/>
                <a:cs typeface="Calibri"/>
              </a:rPr>
              <a:t>：</a:t>
            </a:r>
            <a:r>
              <a:rPr lang="en-US" altLang="zh-CN" sz="3150" spc="-5" dirty="0" smtClean="0">
                <a:latin typeface="Calibri"/>
                <a:cs typeface="Calibri"/>
              </a:rPr>
              <a:t>20</a:t>
            </a:r>
            <a:r>
              <a:rPr lang="zh-CN" altLang="en-US" sz="3150" spc="-5" dirty="0" smtClean="0">
                <a:latin typeface="Calibri"/>
                <a:cs typeface="Calibri"/>
              </a:rPr>
              <a:t>世纪美国最伟大的小说</a:t>
            </a:r>
            <a:r>
              <a:rPr lang="en-US" altLang="zh-CN" sz="3150" spc="-5" dirty="0" smtClean="0">
                <a:latin typeface="Calibri"/>
                <a:cs typeface="Calibri"/>
              </a:rPr>
              <a:t>《The Great Gatsby》</a:t>
            </a:r>
            <a:r>
              <a:rPr lang="zh-CN" altLang="en-US" sz="3150" spc="-5" dirty="0">
                <a:cs typeface="Calibri"/>
              </a:rPr>
              <a:t>以及情景</a:t>
            </a:r>
            <a:r>
              <a:rPr lang="zh-CN" altLang="en-US" sz="3150" spc="-5" dirty="0" smtClean="0">
                <a:cs typeface="Calibri"/>
              </a:rPr>
              <a:t>喜剧</a:t>
            </a:r>
            <a:r>
              <a:rPr lang="en-US" altLang="zh-CN" sz="3150" spc="-5" dirty="0" smtClean="0">
                <a:cs typeface="Calibri"/>
              </a:rPr>
              <a:t>《Growing Pains》</a:t>
            </a:r>
            <a:r>
              <a:rPr lang="zh-CN" altLang="en-US" sz="3150" spc="-5" dirty="0" smtClean="0">
                <a:latin typeface="Calibri"/>
                <a:cs typeface="Calibri"/>
              </a:rPr>
              <a:t>描述的故事、影视取景，都发生在纽约长岛</a:t>
            </a:r>
            <a:endParaRPr sz="3150" dirty="0">
              <a:latin typeface="Calibri"/>
              <a:cs typeface="Calibri"/>
            </a:endParaRPr>
          </a:p>
        </p:txBody>
      </p:sp>
      <p:sp>
        <p:nvSpPr>
          <p:cNvPr id="7" name="object 2"/>
          <p:cNvSpPr txBox="1">
            <a:spLocks noGrp="1"/>
          </p:cNvSpPr>
          <p:nvPr>
            <p:ph type="title"/>
          </p:nvPr>
        </p:nvSpPr>
        <p:spPr>
          <a:xfrm>
            <a:off x="622300" y="622300"/>
            <a:ext cx="9085313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400" dirty="0" smtClean="0"/>
              <a:t>Location, Location, and Location!</a:t>
            </a:r>
            <a:endParaRPr sz="4400" dirty="0"/>
          </a:p>
        </p:txBody>
      </p:sp>
      <p:sp>
        <p:nvSpPr>
          <p:cNvPr id="8" name="object 2"/>
          <p:cNvSpPr/>
          <p:nvPr/>
        </p:nvSpPr>
        <p:spPr>
          <a:xfrm>
            <a:off x="1003300" y="4508500"/>
            <a:ext cx="3179826" cy="47099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8" name="Picture 4" descr="相關圖片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508500"/>
            <a:ext cx="3352800" cy="464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/>
          <p:cNvSpPr txBox="1"/>
          <p:nvPr/>
        </p:nvSpPr>
        <p:spPr>
          <a:xfrm>
            <a:off x="787434" y="1841500"/>
            <a:ext cx="9131265" cy="14542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2725" indent="-200025">
              <a:lnSpc>
                <a:spcPct val="100000"/>
              </a:lnSpc>
              <a:buFont typeface="Arial"/>
              <a:buChar char="•"/>
              <a:tabLst>
                <a:tab pos="213360" algn="l"/>
              </a:tabLst>
            </a:pPr>
            <a:r>
              <a:rPr sz="3150" spc="-5" dirty="0" smtClean="0">
                <a:latin typeface="Calibri"/>
                <a:cs typeface="Calibri"/>
              </a:rPr>
              <a:t>Lon</a:t>
            </a:r>
            <a:r>
              <a:rPr sz="3150" dirty="0" smtClean="0">
                <a:latin typeface="Calibri"/>
                <a:cs typeface="Calibri"/>
              </a:rPr>
              <a:t>g</a:t>
            </a:r>
            <a:r>
              <a:rPr sz="3150" spc="-5" dirty="0" smtClean="0">
                <a:latin typeface="Calibri"/>
                <a:cs typeface="Calibri"/>
              </a:rPr>
              <a:t> island</a:t>
            </a:r>
            <a:r>
              <a:rPr lang="zh-CN" altLang="en-US" sz="3150" dirty="0" smtClean="0">
                <a:latin typeface="Calibri"/>
                <a:cs typeface="Calibri"/>
              </a:rPr>
              <a:t>：风水宝地，名人荟萃</a:t>
            </a:r>
            <a:endParaRPr lang="en-US" altLang="zh-CN" sz="3150" dirty="0" smtClean="0">
              <a:latin typeface="Calibri"/>
              <a:cs typeface="Calibri"/>
            </a:endParaRPr>
          </a:p>
          <a:p>
            <a:pPr marL="212725" indent="-200025">
              <a:lnSpc>
                <a:spcPct val="100000"/>
              </a:lnSpc>
              <a:buFont typeface="Arial"/>
              <a:buChar char="•"/>
              <a:tabLst>
                <a:tab pos="213360" algn="l"/>
              </a:tabLst>
            </a:pPr>
            <a:endParaRPr lang="en-US" altLang="zh-CN" sz="3150" spc="-5" dirty="0" smtClean="0">
              <a:latin typeface="Calibri"/>
              <a:cs typeface="Calibri"/>
            </a:endParaRPr>
          </a:p>
          <a:p>
            <a:pPr marL="212725" indent="-200025">
              <a:lnSpc>
                <a:spcPct val="100000"/>
              </a:lnSpc>
              <a:buFont typeface="Arial"/>
              <a:buChar char="•"/>
              <a:tabLst>
                <a:tab pos="213360" algn="l"/>
              </a:tabLst>
            </a:pPr>
            <a:r>
              <a:rPr lang="zh-CN" altLang="en-US" sz="3150" spc="-5" dirty="0" smtClean="0">
                <a:latin typeface="Calibri"/>
                <a:cs typeface="Calibri"/>
              </a:rPr>
              <a:t>宋美龄</a:t>
            </a:r>
            <a:r>
              <a:rPr lang="zh-CN" altLang="en-US" sz="3150" spc="-5" dirty="0">
                <a:latin typeface="Calibri"/>
                <a:cs typeface="Calibri"/>
              </a:rPr>
              <a:t>故居</a:t>
            </a:r>
            <a:endParaRPr lang="en-US" sz="3150" spc="-5" dirty="0" smtClean="0">
              <a:latin typeface="Calibri"/>
              <a:cs typeface="Calibri"/>
            </a:endParaRPr>
          </a:p>
        </p:txBody>
      </p:sp>
      <p:sp>
        <p:nvSpPr>
          <p:cNvPr id="7" name="object 2"/>
          <p:cNvSpPr/>
          <p:nvPr/>
        </p:nvSpPr>
        <p:spPr>
          <a:xfrm>
            <a:off x="929760" y="3633977"/>
            <a:ext cx="8470392" cy="47594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2"/>
          <p:cNvSpPr txBox="1">
            <a:spLocks/>
          </p:cNvSpPr>
          <p:nvPr/>
        </p:nvSpPr>
        <p:spPr>
          <a:xfrm>
            <a:off x="622300" y="622300"/>
            <a:ext cx="9085313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kern="0" smtClean="0">
                <a:solidFill>
                  <a:sysClr val="windowText" lastClr="000000"/>
                </a:solidFill>
              </a:rPr>
              <a:t>Location, Location, and Location!</a:t>
            </a:r>
            <a:endParaRPr lang="en-US" sz="4400" kern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9027" y="2982214"/>
            <a:ext cx="9305544" cy="29740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9027" y="5956300"/>
            <a:ext cx="4828988" cy="29710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18015" y="5945554"/>
            <a:ext cx="4476556" cy="29817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/>
          <p:cNvSpPr txBox="1">
            <a:spLocks/>
          </p:cNvSpPr>
          <p:nvPr/>
        </p:nvSpPr>
        <p:spPr>
          <a:xfrm>
            <a:off x="622300" y="622300"/>
            <a:ext cx="9085313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kern="0" dirty="0" smtClean="0">
                <a:solidFill>
                  <a:sysClr val="windowText" lastClr="000000"/>
                </a:solidFill>
              </a:rPr>
              <a:t>Location, Location, and Location!</a:t>
            </a:r>
            <a:endParaRPr lang="en-US" sz="4400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763306" y="1593618"/>
            <a:ext cx="9131265" cy="9694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2725" indent="-200025">
              <a:lnSpc>
                <a:spcPct val="100000"/>
              </a:lnSpc>
              <a:buFont typeface="Arial"/>
              <a:buChar char="•"/>
              <a:tabLst>
                <a:tab pos="213360" algn="l"/>
              </a:tabLst>
            </a:pPr>
            <a:r>
              <a:rPr sz="3150" spc="-5" dirty="0" smtClean="0">
                <a:latin typeface="Calibri"/>
                <a:cs typeface="Calibri"/>
              </a:rPr>
              <a:t>Lon</a:t>
            </a:r>
            <a:r>
              <a:rPr sz="3150" dirty="0" smtClean="0">
                <a:latin typeface="Calibri"/>
                <a:cs typeface="Calibri"/>
              </a:rPr>
              <a:t>g</a:t>
            </a:r>
            <a:r>
              <a:rPr sz="3150" spc="-5" dirty="0" smtClean="0">
                <a:latin typeface="Calibri"/>
                <a:cs typeface="Calibri"/>
              </a:rPr>
              <a:t> island</a:t>
            </a:r>
            <a:r>
              <a:rPr lang="en-US" sz="3150" dirty="0" smtClean="0">
                <a:latin typeface="Calibri"/>
                <a:cs typeface="Calibri"/>
              </a:rPr>
              <a:t>: beautiful natural landscape and four distinct seasons</a:t>
            </a:r>
            <a:endParaRPr lang="en-US" sz="1200" spc="-5" dirty="0" smtClean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 txBox="1">
            <a:spLocks/>
          </p:cNvSpPr>
          <p:nvPr/>
        </p:nvSpPr>
        <p:spPr>
          <a:xfrm>
            <a:off x="622300" y="622300"/>
            <a:ext cx="9085313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kern="0" dirty="0" smtClean="0">
                <a:solidFill>
                  <a:sysClr val="windowText" lastClr="000000"/>
                </a:solidFill>
              </a:rPr>
              <a:t>Location, Location, and Location!</a:t>
            </a:r>
            <a:endParaRPr lang="en-US" sz="4400" kern="0" dirty="0">
              <a:solidFill>
                <a:sysClr val="windowText" lastClr="000000"/>
              </a:solidFill>
            </a:endParaRPr>
          </a:p>
        </p:txBody>
      </p:sp>
      <p:sp>
        <p:nvSpPr>
          <p:cNvPr id="4" name="object 2"/>
          <p:cNvSpPr txBox="1">
            <a:spLocks/>
          </p:cNvSpPr>
          <p:nvPr/>
        </p:nvSpPr>
        <p:spPr>
          <a:xfrm>
            <a:off x="774698" y="1765300"/>
            <a:ext cx="9085313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kern="0" dirty="0">
                <a:solidFill>
                  <a:sysClr val="windowText" lastClr="000000"/>
                </a:solidFill>
              </a:rPr>
              <a:t>重要的是</a:t>
            </a:r>
            <a:r>
              <a:rPr lang="zh-CN" altLang="en-US" sz="2800" kern="0" dirty="0" smtClean="0">
                <a:solidFill>
                  <a:sysClr val="windowText" lastClr="000000"/>
                </a:solidFill>
              </a:rPr>
              <a:t>：你可以吃到各种地道的中</a:t>
            </a:r>
            <a:r>
              <a:rPr lang="zh-CN" altLang="en-US" sz="2800" kern="0" dirty="0">
                <a:solidFill>
                  <a:sysClr val="windowText" lastClr="000000"/>
                </a:solidFill>
              </a:rPr>
              <a:t>华</a:t>
            </a:r>
            <a:r>
              <a:rPr lang="zh-CN" altLang="en-US" sz="2800" kern="0" dirty="0" smtClean="0">
                <a:solidFill>
                  <a:sysClr val="windowText" lastClr="000000"/>
                </a:solidFill>
              </a:rPr>
              <a:t>美食，即使你身在异国他乡！大纽约地区有多达百万的华人。</a:t>
            </a:r>
            <a:endParaRPr lang="en-US" sz="2800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object 2"/>
          <p:cNvSpPr/>
          <p:nvPr/>
        </p:nvSpPr>
        <p:spPr>
          <a:xfrm>
            <a:off x="774698" y="2908300"/>
            <a:ext cx="8534402" cy="5867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</TotalTime>
  <Words>539</Words>
  <Application>Microsoft Office PowerPoint</Application>
  <PresentationFormat>Custom</PresentationFormat>
  <Paragraphs>62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Stony Brook University</vt:lpstr>
      <vt:lpstr>Stony Brook University</vt:lpstr>
      <vt:lpstr>PowerPoint Presentation</vt:lpstr>
      <vt:lpstr>Location, Location, and Location!</vt:lpstr>
      <vt:lpstr>Location, Location, and Location!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Windows User</cp:lastModifiedBy>
  <cp:revision>22</cp:revision>
  <dcterms:created xsi:type="dcterms:W3CDTF">2017-03-13T17:24:49Z</dcterms:created>
  <dcterms:modified xsi:type="dcterms:W3CDTF">2017-03-14T05:04:25Z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2016-10-21T00:00:00Z</vt:filetime>
  </property>
  <property fmtid="{D5CDD505-2E9C-101B-9397-08002B2CF9AE}" pid="3" name="LastSaved">
    <vt:filetime>2017-03-13T00:00:00Z</vt:filetime>
  </property>
</Properties>
</file>